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352" r:id="rId2"/>
    <p:sldId id="333" r:id="rId3"/>
    <p:sldId id="286" r:id="rId4"/>
    <p:sldId id="330" r:id="rId5"/>
    <p:sldId id="334" r:id="rId6"/>
    <p:sldId id="287" r:id="rId7"/>
    <p:sldId id="335" r:id="rId8"/>
    <p:sldId id="288" r:id="rId9"/>
    <p:sldId id="336" r:id="rId10"/>
    <p:sldId id="289" r:id="rId11"/>
    <p:sldId id="337" r:id="rId12"/>
    <p:sldId id="290" r:id="rId13"/>
    <p:sldId id="338" r:id="rId14"/>
    <p:sldId id="339" r:id="rId15"/>
    <p:sldId id="340" r:id="rId16"/>
    <p:sldId id="341" r:id="rId17"/>
    <p:sldId id="293" r:id="rId18"/>
    <p:sldId id="313" r:id="rId19"/>
    <p:sldId id="294" r:id="rId20"/>
    <p:sldId id="342" r:id="rId21"/>
    <p:sldId id="295" r:id="rId22"/>
    <p:sldId id="314" r:id="rId23"/>
    <p:sldId id="344" r:id="rId24"/>
    <p:sldId id="350" r:id="rId25"/>
    <p:sldId id="346" r:id="rId26"/>
    <p:sldId id="347" r:id="rId27"/>
    <p:sldId id="348" r:id="rId28"/>
    <p:sldId id="349" r:id="rId29"/>
    <p:sldId id="35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9243AB"/>
    <a:srgbClr val="FBF49F"/>
    <a:srgbClr val="C7E6A4"/>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09B20C-A476-4B55-B1AF-F9B74674D32E}" type="datetimeFigureOut">
              <a:rPr lang="en-US" smtClean="0"/>
              <a:pPr/>
              <a:t>5/22/2018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87DCB-0F2A-4B1E-880E-FD7D8562B447}" type="slidenum">
              <a:rPr lang="en-US" smtClean="0"/>
              <a:pPr/>
              <a:t>‹#›</a:t>
            </a:fld>
            <a:endParaRPr lang="en-US"/>
          </a:p>
        </p:txBody>
      </p:sp>
    </p:spTree>
    <p:extLst>
      <p:ext uri="{BB962C8B-B14F-4D97-AF65-F5344CB8AC3E}">
        <p14:creationId xmlns:p14="http://schemas.microsoft.com/office/powerpoint/2010/main" val="2299539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1041EB-5B79-4A55-AEB4-7E4F1B0A720E}"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FA69D-4CC8-43C5-A2CE-4D90412B79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041EB-5B79-4A55-AEB4-7E4F1B0A720E}"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FA69D-4CC8-43C5-A2CE-4D90412B79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041EB-5B79-4A55-AEB4-7E4F1B0A720E}"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FA69D-4CC8-43C5-A2CE-4D90412B79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1041EB-5B79-4A55-AEB4-7E4F1B0A720E}"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FA69D-4CC8-43C5-A2CE-4D90412B79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1041EB-5B79-4A55-AEB4-7E4F1B0A720E}" type="datetimeFigureOut">
              <a:rPr lang="en-US" smtClean="0"/>
              <a:pPr/>
              <a:t>5/22/2018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CFA69D-4CC8-43C5-A2CE-4D90412B79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1041EB-5B79-4A55-AEB4-7E4F1B0A720E}"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FA69D-4CC8-43C5-A2CE-4D90412B79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1041EB-5B79-4A55-AEB4-7E4F1B0A720E}" type="datetimeFigureOut">
              <a:rPr lang="en-US" smtClean="0"/>
              <a:pPr/>
              <a:t>5/22/2018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CFA69D-4CC8-43C5-A2CE-4D90412B79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1041EB-5B79-4A55-AEB4-7E4F1B0A720E}" type="datetimeFigureOut">
              <a:rPr lang="en-US" smtClean="0"/>
              <a:pPr/>
              <a:t>5/22/2018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CFA69D-4CC8-43C5-A2CE-4D90412B79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1041EB-5B79-4A55-AEB4-7E4F1B0A720E}" type="datetimeFigureOut">
              <a:rPr lang="en-US" smtClean="0"/>
              <a:pPr/>
              <a:t>5/22/2018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CFA69D-4CC8-43C5-A2CE-4D90412B79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041EB-5B79-4A55-AEB4-7E4F1B0A720E}"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FA69D-4CC8-43C5-A2CE-4D90412B79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1041EB-5B79-4A55-AEB4-7E4F1B0A720E}" type="datetimeFigureOut">
              <a:rPr lang="en-US" smtClean="0"/>
              <a:pPr/>
              <a:t>5/22/2018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CFA69D-4CC8-43C5-A2CE-4D90412B79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041EB-5B79-4A55-AEB4-7E4F1B0A720E}" type="datetimeFigureOut">
              <a:rPr lang="en-US" smtClean="0"/>
              <a:pPr/>
              <a:t>5/22/2018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CFA69D-4CC8-43C5-A2CE-4D90412B792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eb3.burwoodg-h.schools.nsw.edu.au/wp-content/uploads/2010/11/BGHS-group-photo1.jpg" TargetMode="Externa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610600" cy="5755422"/>
          </a:xfrm>
          <a:prstGeom prst="rect">
            <a:avLst/>
          </a:prstGeom>
          <a:noFill/>
        </p:spPr>
        <p:txBody>
          <a:bodyPr wrap="square" rtlCol="0">
            <a:spAutoFit/>
          </a:bodyPr>
          <a:lstStyle/>
          <a:p>
            <a:pPr algn="ctr"/>
            <a:r>
              <a:rPr lang="en-US" sz="4000" b="1" dirty="0" smtClean="0"/>
              <a:t>THIS IS YOUR LESSON FOR TODAY! YOU ARE RESPONSIBLE FOR KNOWING THIS MATERIAL! YOU NEED TO GO THROUGH THIS POWERPOINT AND TAKE YOUR OWN NOTES IN YOUR NOTEBOOK! </a:t>
            </a:r>
          </a:p>
          <a:p>
            <a:pPr algn="ctr"/>
            <a:endParaRPr lang="en-US" sz="3600" b="1" i="1" dirty="0"/>
          </a:p>
          <a:p>
            <a:pPr algn="ctr"/>
            <a:r>
              <a:rPr lang="en-US" sz="3600" b="1" i="1" dirty="0" smtClean="0"/>
              <a:t>*you don’t have to copy everything down word-for-word, but you need to write down what you think is important</a:t>
            </a:r>
            <a:r>
              <a:rPr lang="en-US" sz="3600" b="1" i="1" dirty="0" smtClean="0"/>
              <a:t>*</a:t>
            </a:r>
          </a:p>
          <a:p>
            <a:pPr algn="ctr"/>
            <a:endParaRPr lang="en-US" sz="2400" b="1" i="1" dirty="0"/>
          </a:p>
        </p:txBody>
      </p:sp>
    </p:spTree>
    <p:extLst>
      <p:ext uri="{BB962C8B-B14F-4D97-AF65-F5344CB8AC3E}">
        <p14:creationId xmlns:p14="http://schemas.microsoft.com/office/powerpoint/2010/main" val="396367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1600200"/>
            <a:ext cx="8458200" cy="2308324"/>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subjects are taken from a group that is conveniently accessible to a researcher, for example, picking the first 100 people to enter the movies on Friday night.</a:t>
            </a:r>
          </a:p>
        </p:txBody>
      </p:sp>
      <p:sp>
        <p:nvSpPr>
          <p:cNvPr id="5" name="TextBox 4"/>
          <p:cNvSpPr txBox="1"/>
          <p:nvPr/>
        </p:nvSpPr>
        <p:spPr>
          <a:xfrm>
            <a:off x="533400" y="762000"/>
            <a:ext cx="6705600" cy="707886"/>
          </a:xfrm>
          <a:prstGeom prst="rect">
            <a:avLst/>
          </a:prstGeom>
          <a:noFill/>
        </p:spPr>
        <p:txBody>
          <a:bodyPr wrap="square" rtlCol="0">
            <a:spAutoFit/>
          </a:bodyPr>
          <a:lstStyle/>
          <a:p>
            <a:r>
              <a:rPr lang="en-US" sz="4000" b="1" i="1" dirty="0" smtClean="0">
                <a:latin typeface="Times New Roman" pitchFamily="18" charset="0"/>
                <a:cs typeface="Times New Roman" pitchFamily="18" charset="0"/>
              </a:rPr>
              <a:t>Convenience sample:</a:t>
            </a:r>
            <a:endParaRPr lang="en-US" sz="4000" b="1" i="1" dirty="0"/>
          </a:p>
        </p:txBody>
      </p:sp>
      <p:pic>
        <p:nvPicPr>
          <p:cNvPr id="17410" name="Picture 2" descr="http://static.guim.co.uk/sys-images/Guardian/Pix/pictures/2011/11/16/1321463212004/Waiting-in-Line-Outside-N-007.jpg"/>
          <p:cNvPicPr>
            <a:picLocks noChangeAspect="1" noChangeArrowheads="1"/>
          </p:cNvPicPr>
          <p:nvPr/>
        </p:nvPicPr>
        <p:blipFill>
          <a:blip r:embed="rId2" cstate="print"/>
          <a:srcRect/>
          <a:stretch>
            <a:fillRect/>
          </a:stretch>
        </p:blipFill>
        <p:spPr bwMode="auto">
          <a:xfrm>
            <a:off x="2057400" y="3886200"/>
            <a:ext cx="4381500" cy="26289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13899" y="3276600"/>
            <a:ext cx="8382000" cy="954107"/>
          </a:xfrm>
          <a:prstGeom prst="rect">
            <a:avLst/>
          </a:prstGeom>
        </p:spPr>
        <p:txBody>
          <a:bodyPr wrap="square">
            <a:spAutoFit/>
          </a:bodyPr>
          <a:lstStyle/>
          <a:p>
            <a:pPr lvl="0" algn="ctr"/>
            <a:r>
              <a:rPr lang="en-US" sz="2800" b="1" dirty="0" smtClean="0">
                <a:latin typeface="Times New Roman" pitchFamily="18" charset="0"/>
                <a:cs typeface="Times New Roman" pitchFamily="18" charset="0"/>
              </a:rPr>
              <a:t>EXAMPLE: </a:t>
            </a:r>
            <a:r>
              <a:rPr lang="en-US" sz="2800" dirty="0" smtClean="0">
                <a:latin typeface="Times New Roman" pitchFamily="18" charset="0"/>
                <a:cs typeface="Times New Roman" pitchFamily="18" charset="0"/>
              </a:rPr>
              <a:t>Let’s ask the first 50 kids who show up for the basketball game how they feel about basketball.  </a:t>
            </a:r>
          </a:p>
        </p:txBody>
      </p:sp>
      <p:sp>
        <p:nvSpPr>
          <p:cNvPr id="5" name="Rectangle 4"/>
          <p:cNvSpPr/>
          <p:nvPr/>
        </p:nvSpPr>
        <p:spPr>
          <a:xfrm>
            <a:off x="313899" y="4495800"/>
            <a:ext cx="8382000" cy="1815882"/>
          </a:xfrm>
          <a:prstGeom prst="rect">
            <a:avLst/>
          </a:prstGeom>
        </p:spPr>
        <p:txBody>
          <a:bodyPr wrap="square">
            <a:spAutoFit/>
          </a:bodyPr>
          <a:lstStyle/>
          <a:p>
            <a:pPr lvl="0" algn="ctr"/>
            <a:r>
              <a:rPr lang="en-US" sz="2800" dirty="0" smtClean="0">
                <a:latin typeface="Times New Roman" pitchFamily="18" charset="0"/>
                <a:cs typeface="Times New Roman" pitchFamily="18" charset="0"/>
              </a:rPr>
              <a:t>^ Hang on…Usually, the first people somewhere share a characteristic – in this case, they may really like basketball.  This creates the possibility of BIAS (we’ll talk more about that later!)</a:t>
            </a:r>
          </a:p>
        </p:txBody>
      </p:sp>
      <p:sp>
        <p:nvSpPr>
          <p:cNvPr id="2" name="TextBox 1"/>
          <p:cNvSpPr txBox="1"/>
          <p:nvPr/>
        </p:nvSpPr>
        <p:spPr>
          <a:xfrm>
            <a:off x="542499" y="764738"/>
            <a:ext cx="7924800" cy="2246769"/>
          </a:xfrm>
          <a:prstGeom prst="rect">
            <a:avLst/>
          </a:prstGeom>
          <a:noFill/>
        </p:spPr>
        <p:txBody>
          <a:bodyPr wrap="square" rtlCol="0">
            <a:spAutoFit/>
          </a:bodyPr>
          <a:lstStyle/>
          <a:p>
            <a:r>
              <a:rPr lang="en-US" sz="2800" b="1" dirty="0" smtClean="0">
                <a:latin typeface="Times New Roman" panose="02020603050405020304" pitchFamily="18" charset="0"/>
                <a:cs typeface="Times New Roman" panose="02020603050405020304" pitchFamily="18" charset="0"/>
              </a:rPr>
              <a:t>EXAMPLE: </a:t>
            </a:r>
            <a:r>
              <a:rPr lang="en-US" sz="2800" dirty="0" smtClean="0">
                <a:latin typeface="Times New Roman" panose="02020603050405020304" pitchFamily="18" charset="0"/>
                <a:cs typeface="Times New Roman" panose="02020603050405020304" pitchFamily="18" charset="0"/>
              </a:rPr>
              <a:t>Have you ever used your family members for data for any kind of project you’ve done? That’s a convenience sample because you, the researcher, see them every day and its super convenient to get data from them!</a:t>
            </a:r>
            <a:endParaRPr lang="en-US" sz="28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85800" y="152400"/>
            <a:ext cx="6705600" cy="369332"/>
          </a:xfrm>
          <a:prstGeom prst="rect">
            <a:avLst/>
          </a:prstGeom>
          <a:noFill/>
        </p:spPr>
        <p:txBody>
          <a:bodyPr wrap="square" rtlCol="0">
            <a:spAutoFit/>
          </a:bodyPr>
          <a:lstStyle/>
          <a:p>
            <a:r>
              <a:rPr lang="en-US" dirty="0" smtClean="0"/>
              <a:t>Convenience sample Examples</a:t>
            </a:r>
            <a:endParaRPr lang="en-US" dirty="0"/>
          </a:p>
        </p:txBody>
      </p:sp>
    </p:spTree>
    <p:extLst>
      <p:ext uri="{BB962C8B-B14F-4D97-AF65-F5344CB8AC3E}">
        <p14:creationId xmlns:p14="http://schemas.microsoft.com/office/powerpoint/2010/main" val="13842189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1219200"/>
            <a:ext cx="8458200" cy="2862322"/>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a sampling technique where the entire population is divided into groups, or clusters, and a random sample of these clusters are selected. All individuals in the selected clusters are included in the sample.</a:t>
            </a:r>
          </a:p>
        </p:txBody>
      </p:sp>
      <p:sp>
        <p:nvSpPr>
          <p:cNvPr id="5" name="TextBox 4"/>
          <p:cNvSpPr txBox="1"/>
          <p:nvPr/>
        </p:nvSpPr>
        <p:spPr>
          <a:xfrm>
            <a:off x="533400" y="381000"/>
            <a:ext cx="6705600" cy="707886"/>
          </a:xfrm>
          <a:prstGeom prst="rect">
            <a:avLst/>
          </a:prstGeom>
          <a:noFill/>
        </p:spPr>
        <p:txBody>
          <a:bodyPr wrap="square" rtlCol="0">
            <a:spAutoFit/>
          </a:bodyPr>
          <a:lstStyle/>
          <a:p>
            <a:r>
              <a:rPr lang="en-US" sz="4000" b="1" i="1" dirty="0" smtClean="0">
                <a:latin typeface="Times New Roman" pitchFamily="18" charset="0"/>
                <a:cs typeface="Times New Roman" pitchFamily="18" charset="0"/>
              </a:rPr>
              <a:t>Cluster sample:</a:t>
            </a:r>
            <a:endParaRPr lang="en-US" sz="4000" b="1" i="1" dirty="0"/>
          </a:p>
        </p:txBody>
      </p:sp>
      <p:pic>
        <p:nvPicPr>
          <p:cNvPr id="16386" name="Picture 2" descr="http://us.123rf.com/400wm/400/400/mshmeljov/mshmeljov0704/mshmeljov070400106/855003-uva-cluster-of-grapes-isolated-on-white-background.jpg"/>
          <p:cNvPicPr>
            <a:picLocks noChangeAspect="1" noChangeArrowheads="1"/>
          </p:cNvPicPr>
          <p:nvPr/>
        </p:nvPicPr>
        <p:blipFill>
          <a:blip r:embed="rId2" cstate="print"/>
          <a:srcRect/>
          <a:stretch>
            <a:fillRect/>
          </a:stretch>
        </p:blipFill>
        <p:spPr bwMode="auto">
          <a:xfrm>
            <a:off x="2514600" y="4191000"/>
            <a:ext cx="3715318" cy="248602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50808" y="990600"/>
            <a:ext cx="8382000" cy="2308324"/>
          </a:xfrm>
          <a:prstGeom prst="rect">
            <a:avLst/>
          </a:prstGeom>
        </p:spPr>
        <p:txBody>
          <a:bodyPr wrap="square">
            <a:spAutoFit/>
          </a:bodyPr>
          <a:lstStyle/>
          <a:p>
            <a:pPr lvl="0" algn="ctr"/>
            <a:r>
              <a:rPr lang="en-US" sz="3600" b="1" u="sng" dirty="0" smtClean="0">
                <a:latin typeface="Times New Roman" pitchFamily="18" charset="0"/>
                <a:cs typeface="Times New Roman" pitchFamily="18" charset="0"/>
              </a:rPr>
              <a:t>EXAMPLE: </a:t>
            </a:r>
            <a:r>
              <a:rPr lang="en-US" sz="3600" dirty="0" smtClean="0">
                <a:latin typeface="Times New Roman" pitchFamily="18" charset="0"/>
                <a:cs typeface="Times New Roman" pitchFamily="18" charset="0"/>
              </a:rPr>
              <a:t>If we put all of the teachers’ names in a hat and pick out 5… and then go and interview every student in those 5 classes, that’s a cluster sample.  </a:t>
            </a:r>
          </a:p>
        </p:txBody>
      </p:sp>
      <p:sp>
        <p:nvSpPr>
          <p:cNvPr id="4" name="Rectangle 3"/>
          <p:cNvSpPr/>
          <p:nvPr/>
        </p:nvSpPr>
        <p:spPr>
          <a:xfrm>
            <a:off x="350808" y="3429000"/>
            <a:ext cx="8382000" cy="3108543"/>
          </a:xfrm>
          <a:prstGeom prst="rect">
            <a:avLst/>
          </a:prstGeom>
        </p:spPr>
        <p:txBody>
          <a:bodyPr wrap="square">
            <a:spAutoFit/>
          </a:bodyPr>
          <a:lstStyle/>
          <a:p>
            <a:pPr lvl="0" algn="ctr"/>
            <a:r>
              <a:rPr lang="en-US" sz="2800" i="1" dirty="0" smtClean="0">
                <a:latin typeface="Times New Roman" pitchFamily="18" charset="0"/>
                <a:cs typeface="Times New Roman" pitchFamily="18" charset="0"/>
              </a:rPr>
              <a:t>Why do this?  </a:t>
            </a:r>
            <a:r>
              <a:rPr lang="en-US" sz="2800" dirty="0" smtClean="0">
                <a:latin typeface="Times New Roman" pitchFamily="18" charset="0"/>
                <a:cs typeface="Times New Roman" pitchFamily="18" charset="0"/>
              </a:rPr>
              <a:t>It’s a whole lot cheaper.  Let’s say NC was interested in the opinions of high school students. A simple random sample (SRS) could have someone running to hundreds of different schools. That’s inconvenient, time consuming, and expensive!  By cluster sampling, they could select a rural, urban and suburban school and be done with it.</a:t>
            </a:r>
          </a:p>
        </p:txBody>
      </p:sp>
      <p:sp>
        <p:nvSpPr>
          <p:cNvPr id="2" name="TextBox 1"/>
          <p:cNvSpPr txBox="1"/>
          <p:nvPr/>
        </p:nvSpPr>
        <p:spPr>
          <a:xfrm>
            <a:off x="457200" y="228600"/>
            <a:ext cx="8001000" cy="369332"/>
          </a:xfrm>
          <a:prstGeom prst="rect">
            <a:avLst/>
          </a:prstGeom>
          <a:noFill/>
        </p:spPr>
        <p:txBody>
          <a:bodyPr wrap="square" rtlCol="0">
            <a:spAutoFit/>
          </a:bodyPr>
          <a:lstStyle/>
          <a:p>
            <a:r>
              <a:rPr lang="en-US" dirty="0" smtClean="0"/>
              <a:t>Cluster Sample Example</a:t>
            </a:r>
            <a:endParaRPr lang="en-US" dirty="0"/>
          </a:p>
        </p:txBody>
      </p:sp>
    </p:spTree>
    <p:extLst>
      <p:ext uri="{BB962C8B-B14F-4D97-AF65-F5344CB8AC3E}">
        <p14:creationId xmlns:p14="http://schemas.microsoft.com/office/powerpoint/2010/main" val="2161534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1219200"/>
            <a:ext cx="3505200" cy="3416320"/>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a sampling technique where the interviewer counts on people to phone in or mail in responses.</a:t>
            </a:r>
          </a:p>
        </p:txBody>
      </p:sp>
      <p:sp>
        <p:nvSpPr>
          <p:cNvPr id="5" name="TextBox 4"/>
          <p:cNvSpPr txBox="1"/>
          <p:nvPr/>
        </p:nvSpPr>
        <p:spPr>
          <a:xfrm>
            <a:off x="533400" y="381000"/>
            <a:ext cx="6705600" cy="707886"/>
          </a:xfrm>
          <a:prstGeom prst="rect">
            <a:avLst/>
          </a:prstGeom>
          <a:noFill/>
        </p:spPr>
        <p:txBody>
          <a:bodyPr wrap="square" rtlCol="0">
            <a:spAutoFit/>
          </a:bodyPr>
          <a:lstStyle/>
          <a:p>
            <a:r>
              <a:rPr lang="en-US" sz="4000" b="1" i="1" dirty="0" smtClean="0">
                <a:latin typeface="Times New Roman" pitchFamily="18" charset="0"/>
                <a:cs typeface="Times New Roman" pitchFamily="18" charset="0"/>
              </a:rPr>
              <a:t>Voluntary Response sample:</a:t>
            </a:r>
            <a:endParaRPr lang="en-US" sz="4000" b="1" i="1" dirty="0"/>
          </a:p>
        </p:txBody>
      </p:sp>
      <p:pic>
        <p:nvPicPr>
          <p:cNvPr id="3074" name="Picture 2" descr="Photo of Moe's Southwest Grill - Atlanta, GA, United States. Here is my bill for one veggie tac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1219200"/>
            <a:ext cx="4181475" cy="5575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2700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80916" y="1219200"/>
            <a:ext cx="8382000" cy="1200329"/>
          </a:xfrm>
          <a:prstGeom prst="rect">
            <a:avLst/>
          </a:prstGeom>
        </p:spPr>
        <p:txBody>
          <a:bodyPr wrap="square">
            <a:spAutoFit/>
          </a:bodyPr>
          <a:lstStyle/>
          <a:p>
            <a:pPr lvl="0" algn="ctr"/>
            <a:r>
              <a:rPr lang="en-US" sz="3600" dirty="0">
                <a:latin typeface="Times New Roman" pitchFamily="18" charset="0"/>
                <a:cs typeface="Times New Roman" pitchFamily="18" charset="0"/>
              </a:rPr>
              <a:t>U</a:t>
            </a:r>
            <a:r>
              <a:rPr lang="en-US" sz="3600" dirty="0" smtClean="0">
                <a:latin typeface="Times New Roman" pitchFamily="18" charset="0"/>
                <a:cs typeface="Times New Roman" pitchFamily="18" charset="0"/>
              </a:rPr>
              <a:t>sually, the people who call have pretty strong opinions one way or another.  </a:t>
            </a:r>
          </a:p>
        </p:txBody>
      </p:sp>
      <p:sp>
        <p:nvSpPr>
          <p:cNvPr id="5" name="Rectangle 4"/>
          <p:cNvSpPr/>
          <p:nvPr/>
        </p:nvSpPr>
        <p:spPr>
          <a:xfrm>
            <a:off x="304800" y="2536924"/>
            <a:ext cx="8382000" cy="2862322"/>
          </a:xfrm>
          <a:prstGeom prst="rect">
            <a:avLst/>
          </a:prstGeom>
        </p:spPr>
        <p:txBody>
          <a:bodyPr wrap="square">
            <a:spAutoFit/>
          </a:bodyPr>
          <a:lstStyle/>
          <a:p>
            <a:pPr lvl="0" algn="ctr"/>
            <a:r>
              <a:rPr lang="en-US" sz="3600" dirty="0" smtClean="0">
                <a:latin typeface="Times New Roman" pitchFamily="18" charset="0"/>
                <a:cs typeface="Times New Roman" pitchFamily="18" charset="0"/>
              </a:rPr>
              <a:t>Think about it… who calls in to radio stations to voice their opinions on political elections? People who have VERY strong opinions! People who aren’t as passionate won’t bother to call in!</a:t>
            </a:r>
          </a:p>
        </p:txBody>
      </p:sp>
      <p:sp>
        <p:nvSpPr>
          <p:cNvPr id="2" name="TextBox 1"/>
          <p:cNvSpPr txBox="1"/>
          <p:nvPr/>
        </p:nvSpPr>
        <p:spPr>
          <a:xfrm>
            <a:off x="762000" y="381000"/>
            <a:ext cx="7315200" cy="369332"/>
          </a:xfrm>
          <a:prstGeom prst="rect">
            <a:avLst/>
          </a:prstGeom>
          <a:noFill/>
        </p:spPr>
        <p:txBody>
          <a:bodyPr wrap="square" rtlCol="0">
            <a:spAutoFit/>
          </a:bodyPr>
          <a:lstStyle/>
          <a:p>
            <a:r>
              <a:rPr lang="en-US" dirty="0" smtClean="0"/>
              <a:t>Voluntary response Example</a:t>
            </a:r>
            <a:endParaRPr lang="en-US" dirty="0"/>
          </a:p>
        </p:txBody>
      </p:sp>
    </p:spTree>
    <p:extLst>
      <p:ext uri="{BB962C8B-B14F-4D97-AF65-F5344CB8AC3E}">
        <p14:creationId xmlns:p14="http://schemas.microsoft.com/office/powerpoint/2010/main" val="1893493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2743200"/>
            <a:ext cx="6705600" cy="707886"/>
          </a:xfrm>
          <a:prstGeom prst="rect">
            <a:avLst/>
          </a:prstGeom>
          <a:noFill/>
        </p:spPr>
        <p:txBody>
          <a:bodyPr wrap="square" rtlCol="0">
            <a:spAutoFit/>
          </a:bodyPr>
          <a:lstStyle/>
          <a:p>
            <a:r>
              <a:rPr lang="en-US" sz="4000" b="1" i="1" dirty="0" smtClean="0">
                <a:latin typeface="Times New Roman" pitchFamily="18" charset="0"/>
                <a:cs typeface="Times New Roman" pitchFamily="18" charset="0"/>
              </a:rPr>
              <a:t>OK, now try these!!!</a:t>
            </a:r>
            <a:endParaRPr lang="en-US" sz="4000" b="1" i="1" dirty="0"/>
          </a:p>
        </p:txBody>
      </p:sp>
    </p:spTree>
    <p:extLst>
      <p:ext uri="{BB962C8B-B14F-4D97-AF65-F5344CB8AC3E}">
        <p14:creationId xmlns:p14="http://schemas.microsoft.com/office/powerpoint/2010/main" val="659085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04800" y="990600"/>
            <a:ext cx="8458200" cy="2308324"/>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The names of 70 contestants are written on 70 cards, the cards are placed in a bag, the bag is shaken, and three names are picked</a:t>
            </a:r>
          </a:p>
          <a:p>
            <a:pPr algn="ctr"/>
            <a:r>
              <a:rPr lang="en-US" sz="3600" dirty="0" smtClean="0">
                <a:latin typeface="Times New Roman" pitchFamily="18" charset="0"/>
                <a:cs typeface="Times New Roman" pitchFamily="18" charset="0"/>
              </a:rPr>
              <a:t>from the bag.</a:t>
            </a:r>
          </a:p>
        </p:txBody>
      </p:sp>
      <p:sp>
        <p:nvSpPr>
          <p:cNvPr id="5" name="TextBox 4"/>
          <p:cNvSpPr txBox="1"/>
          <p:nvPr/>
        </p:nvSpPr>
        <p:spPr>
          <a:xfrm>
            <a:off x="457200" y="304800"/>
            <a:ext cx="6705600" cy="707886"/>
          </a:xfrm>
          <a:prstGeom prst="rect">
            <a:avLst/>
          </a:prstGeom>
          <a:noFill/>
        </p:spPr>
        <p:txBody>
          <a:bodyPr wrap="square" rtlCol="0">
            <a:spAutoFit/>
          </a:bodyPr>
          <a:lstStyle/>
          <a:p>
            <a:r>
              <a:rPr lang="en-US" sz="4000" b="1" i="1" dirty="0" smtClean="0">
                <a:solidFill>
                  <a:srgbClr val="0070C0"/>
                </a:solidFill>
                <a:latin typeface="Times New Roman" pitchFamily="18" charset="0"/>
                <a:cs typeface="Times New Roman" pitchFamily="18" charset="0"/>
              </a:rPr>
              <a:t>Name that sample!</a:t>
            </a:r>
            <a:endParaRPr lang="en-US" sz="4000" b="1" i="1" dirty="0">
              <a:solidFill>
                <a:srgbClr val="0070C0"/>
              </a:solidFill>
            </a:endParaRPr>
          </a:p>
        </p:txBody>
      </p:sp>
      <p:sp>
        <p:nvSpPr>
          <p:cNvPr id="4" name="TextBox 3"/>
          <p:cNvSpPr txBox="1"/>
          <p:nvPr/>
        </p:nvSpPr>
        <p:spPr>
          <a:xfrm>
            <a:off x="381000" y="34290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Simple random sample</a:t>
            </a:r>
            <a:endParaRPr lang="en-US" sz="3200" dirty="0">
              <a:solidFill>
                <a:srgbClr val="0070C0"/>
              </a:solidFill>
            </a:endParaRPr>
          </a:p>
        </p:txBody>
      </p:sp>
      <p:sp>
        <p:nvSpPr>
          <p:cNvPr id="6" name="TextBox 5"/>
          <p:cNvSpPr txBox="1"/>
          <p:nvPr/>
        </p:nvSpPr>
        <p:spPr>
          <a:xfrm>
            <a:off x="4572000" y="34290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Stratified sample</a:t>
            </a:r>
            <a:endParaRPr lang="en-US" sz="3200" dirty="0">
              <a:solidFill>
                <a:srgbClr val="0070C0"/>
              </a:solidFill>
            </a:endParaRPr>
          </a:p>
        </p:txBody>
      </p:sp>
      <p:sp>
        <p:nvSpPr>
          <p:cNvPr id="8" name="TextBox 7"/>
          <p:cNvSpPr txBox="1"/>
          <p:nvPr/>
        </p:nvSpPr>
        <p:spPr>
          <a:xfrm>
            <a:off x="381000" y="40386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Convenience sample</a:t>
            </a:r>
            <a:endParaRPr lang="en-US" sz="3200" dirty="0">
              <a:solidFill>
                <a:srgbClr val="0070C0"/>
              </a:solidFill>
            </a:endParaRPr>
          </a:p>
        </p:txBody>
      </p:sp>
      <p:sp>
        <p:nvSpPr>
          <p:cNvPr id="9" name="TextBox 8"/>
          <p:cNvSpPr txBox="1"/>
          <p:nvPr/>
        </p:nvSpPr>
        <p:spPr>
          <a:xfrm>
            <a:off x="4648200" y="41148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cluster sample</a:t>
            </a:r>
            <a:endParaRPr lang="en-US" sz="3200" dirty="0">
              <a:solidFill>
                <a:srgbClr val="0070C0"/>
              </a:solidFill>
            </a:endParaRPr>
          </a:p>
        </p:txBody>
      </p:sp>
      <p:sp>
        <p:nvSpPr>
          <p:cNvPr id="10" name="TextBox 9"/>
          <p:cNvSpPr txBox="1"/>
          <p:nvPr/>
        </p:nvSpPr>
        <p:spPr>
          <a:xfrm>
            <a:off x="1905000" y="47244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Systematic sample</a:t>
            </a:r>
            <a:endParaRPr lang="en-US" sz="3200"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3" presetClass="emph" presetSubtype="0" fill="hold" grpId="1" nodeType="clickEffect">
                                  <p:stCondLst>
                                    <p:cond delay="0"/>
                                  </p:stCondLst>
                                  <p:childTnLst>
                                    <p:animClr clrSpc="hsl" dir="cw">
                                      <p:cBhvr override="childStyle">
                                        <p:cTn id="18" dur="500" fill="hold"/>
                                        <p:tgtEl>
                                          <p:spTgt spid="4"/>
                                        </p:tgtEl>
                                        <p:attrNameLst>
                                          <p:attrName>style.color</p:attrName>
                                        </p:attrNameLst>
                                      </p:cBhvr>
                                      <p:by>
                                        <p:hsl h="10842353" s="0" l="0"/>
                                      </p:by>
                                    </p:animClr>
                                    <p:animClr clrSpc="hsl" dir="cw">
                                      <p:cBhvr>
                                        <p:cTn id="19" dur="500" fill="hold"/>
                                        <p:tgtEl>
                                          <p:spTgt spid="4"/>
                                        </p:tgtEl>
                                        <p:attrNameLst>
                                          <p:attrName>fillcolor</p:attrName>
                                        </p:attrNameLst>
                                      </p:cBhvr>
                                      <p:by>
                                        <p:hsl h="10842353" s="0" l="0"/>
                                      </p:by>
                                    </p:animClr>
                                    <p:animClr clrSpc="hsl" dir="cw">
                                      <p:cBhvr>
                                        <p:cTn id="20" dur="500" fill="hold"/>
                                        <p:tgtEl>
                                          <p:spTgt spid="4"/>
                                        </p:tgtEl>
                                        <p:attrNameLst>
                                          <p:attrName>stroke.color</p:attrName>
                                        </p:attrNameLst>
                                      </p:cBhvr>
                                      <p:by>
                                        <p:hsl h="10842353" s="0" l="0"/>
                                      </p:by>
                                    </p:animClr>
                                    <p:set>
                                      <p:cBhvr>
                                        <p:cTn id="21" dur="500" fill="hold"/>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6" grpId="0"/>
      <p:bldP spid="8" grpId="0"/>
      <p:bldP spid="9" grpId="0"/>
      <p:bldP spid="10"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685800"/>
            <a:ext cx="8458200" cy="1754326"/>
          </a:xfrm>
          <a:prstGeom prst="rect">
            <a:avLst/>
          </a:prstGeom>
          <a:noFill/>
        </p:spPr>
        <p:txBody>
          <a:bodyPr wrap="square" rtlCol="0">
            <a:spAutoFit/>
          </a:bodyPr>
          <a:lstStyle/>
          <a:p>
            <a:r>
              <a:rPr lang="en-US" sz="3600" dirty="0" smtClean="0">
                <a:latin typeface="Times New Roman" pitchFamily="18" charset="0"/>
                <a:cs typeface="Times New Roman" pitchFamily="18" charset="0"/>
              </a:rPr>
              <a:t>To avoid working late, the quality control manager inspects the last 10 items produced that day.</a:t>
            </a:r>
          </a:p>
        </p:txBody>
      </p:sp>
      <p:sp>
        <p:nvSpPr>
          <p:cNvPr id="9" name="TextBox 8"/>
          <p:cNvSpPr txBox="1"/>
          <p:nvPr/>
        </p:nvSpPr>
        <p:spPr>
          <a:xfrm>
            <a:off x="838200" y="27432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Simple random sample</a:t>
            </a:r>
            <a:endParaRPr lang="en-US" sz="3200" dirty="0">
              <a:solidFill>
                <a:srgbClr val="0070C0"/>
              </a:solidFill>
            </a:endParaRPr>
          </a:p>
        </p:txBody>
      </p:sp>
      <p:sp>
        <p:nvSpPr>
          <p:cNvPr id="10" name="TextBox 9"/>
          <p:cNvSpPr txBox="1"/>
          <p:nvPr/>
        </p:nvSpPr>
        <p:spPr>
          <a:xfrm>
            <a:off x="5029200" y="27432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Stratified sample</a:t>
            </a:r>
            <a:endParaRPr lang="en-US" sz="3200" dirty="0">
              <a:solidFill>
                <a:srgbClr val="0070C0"/>
              </a:solidFill>
            </a:endParaRPr>
          </a:p>
        </p:txBody>
      </p:sp>
      <p:sp>
        <p:nvSpPr>
          <p:cNvPr id="11" name="TextBox 10"/>
          <p:cNvSpPr txBox="1"/>
          <p:nvPr/>
        </p:nvSpPr>
        <p:spPr>
          <a:xfrm>
            <a:off x="838200" y="33528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Convenience sample</a:t>
            </a:r>
            <a:endParaRPr lang="en-US" sz="3200" dirty="0">
              <a:solidFill>
                <a:srgbClr val="0070C0"/>
              </a:solidFill>
            </a:endParaRPr>
          </a:p>
        </p:txBody>
      </p:sp>
      <p:sp>
        <p:nvSpPr>
          <p:cNvPr id="12" name="TextBox 11"/>
          <p:cNvSpPr txBox="1"/>
          <p:nvPr/>
        </p:nvSpPr>
        <p:spPr>
          <a:xfrm>
            <a:off x="5105400" y="34290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cluster sample</a:t>
            </a:r>
            <a:endParaRPr lang="en-US" sz="3200" dirty="0">
              <a:solidFill>
                <a:srgbClr val="0070C0"/>
              </a:solidFill>
            </a:endParaRPr>
          </a:p>
        </p:txBody>
      </p:sp>
      <p:sp>
        <p:nvSpPr>
          <p:cNvPr id="13" name="TextBox 12"/>
          <p:cNvSpPr txBox="1"/>
          <p:nvPr/>
        </p:nvSpPr>
        <p:spPr>
          <a:xfrm>
            <a:off x="2362200" y="40386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Systematic sample</a:t>
            </a:r>
            <a:endParaRPr lang="en-US" sz="3200" dirty="0">
              <a:solidFill>
                <a:srgbClr val="0070C0"/>
              </a:solidFill>
            </a:endParaRPr>
          </a:p>
        </p:txBody>
      </p:sp>
      <p:sp>
        <p:nvSpPr>
          <p:cNvPr id="8" name="TextBox 7"/>
          <p:cNvSpPr txBox="1"/>
          <p:nvPr/>
        </p:nvSpPr>
        <p:spPr>
          <a:xfrm>
            <a:off x="495300" y="31845"/>
            <a:ext cx="6705600" cy="707886"/>
          </a:xfrm>
          <a:prstGeom prst="rect">
            <a:avLst/>
          </a:prstGeom>
          <a:noFill/>
        </p:spPr>
        <p:txBody>
          <a:bodyPr wrap="square" rtlCol="0">
            <a:spAutoFit/>
          </a:bodyPr>
          <a:lstStyle/>
          <a:p>
            <a:r>
              <a:rPr lang="en-US" sz="4000" b="1" i="1" dirty="0" smtClean="0">
                <a:solidFill>
                  <a:srgbClr val="0070C0"/>
                </a:solidFill>
                <a:latin typeface="Times New Roman" pitchFamily="18" charset="0"/>
                <a:cs typeface="Times New Roman" pitchFamily="18" charset="0"/>
              </a:rPr>
              <a:t>Name that sample!</a:t>
            </a:r>
            <a:endParaRPr lang="en-US" sz="4000" b="1"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3" presetClass="emph" presetSubtype="0" fill="hold" grpId="1" nodeType="clickEffect">
                                  <p:stCondLst>
                                    <p:cond delay="0"/>
                                  </p:stCondLst>
                                  <p:childTnLst>
                                    <p:animClr clrSpc="hsl" dir="cw">
                                      <p:cBhvr override="childStyle">
                                        <p:cTn id="18" dur="500" fill="hold"/>
                                        <p:tgtEl>
                                          <p:spTgt spid="11"/>
                                        </p:tgtEl>
                                        <p:attrNameLst>
                                          <p:attrName>style.color</p:attrName>
                                        </p:attrNameLst>
                                      </p:cBhvr>
                                      <p:by>
                                        <p:hsl h="10842353" s="0" l="0"/>
                                      </p:by>
                                    </p:animClr>
                                    <p:animClr clrSpc="hsl" dir="cw">
                                      <p:cBhvr>
                                        <p:cTn id="19" dur="500" fill="hold"/>
                                        <p:tgtEl>
                                          <p:spTgt spid="11"/>
                                        </p:tgtEl>
                                        <p:attrNameLst>
                                          <p:attrName>fillcolor</p:attrName>
                                        </p:attrNameLst>
                                      </p:cBhvr>
                                      <p:by>
                                        <p:hsl h="10842353" s="0" l="0"/>
                                      </p:by>
                                    </p:animClr>
                                    <p:animClr clrSpc="hsl" dir="cw">
                                      <p:cBhvr>
                                        <p:cTn id="20" dur="500" fill="hold"/>
                                        <p:tgtEl>
                                          <p:spTgt spid="11"/>
                                        </p:tgtEl>
                                        <p:attrNameLst>
                                          <p:attrName>stroke.color</p:attrName>
                                        </p:attrNameLst>
                                      </p:cBhvr>
                                      <p:by>
                                        <p:hsl h="10842353" s="0" l="0"/>
                                      </p:by>
                                    </p:animClr>
                                    <p:set>
                                      <p:cBhvr>
                                        <p:cTn id="21" dur="5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1" grpId="1"/>
      <p:bldP spid="12"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685800"/>
            <a:ext cx="8458200" cy="1754326"/>
          </a:xfrm>
          <a:prstGeom prst="rect">
            <a:avLst/>
          </a:prstGeom>
          <a:noFill/>
        </p:spPr>
        <p:txBody>
          <a:bodyPr wrap="square" rtlCol="0">
            <a:spAutoFit/>
          </a:bodyPr>
          <a:lstStyle/>
          <a:p>
            <a:r>
              <a:rPr lang="en-US" sz="3600" dirty="0" smtClean="0">
                <a:latin typeface="Times New Roman" pitchFamily="18" charset="0"/>
                <a:cs typeface="Times New Roman" pitchFamily="18" charset="0"/>
              </a:rPr>
              <a:t>A researcher for a bus service interviews all of the passengers on six randomly selected buses.</a:t>
            </a:r>
          </a:p>
        </p:txBody>
      </p:sp>
      <p:sp>
        <p:nvSpPr>
          <p:cNvPr id="9" name="TextBox 8"/>
          <p:cNvSpPr txBox="1"/>
          <p:nvPr/>
        </p:nvSpPr>
        <p:spPr>
          <a:xfrm>
            <a:off x="304800" y="25908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Simple random sample</a:t>
            </a:r>
            <a:endParaRPr lang="en-US" sz="3200" dirty="0">
              <a:solidFill>
                <a:srgbClr val="0070C0"/>
              </a:solidFill>
            </a:endParaRPr>
          </a:p>
        </p:txBody>
      </p:sp>
      <p:sp>
        <p:nvSpPr>
          <p:cNvPr id="10" name="TextBox 9"/>
          <p:cNvSpPr txBox="1"/>
          <p:nvPr/>
        </p:nvSpPr>
        <p:spPr>
          <a:xfrm>
            <a:off x="4495800" y="2590800"/>
            <a:ext cx="46482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Voluntary response sample</a:t>
            </a:r>
            <a:endParaRPr lang="en-US" sz="3200" dirty="0">
              <a:solidFill>
                <a:srgbClr val="0070C0"/>
              </a:solidFill>
            </a:endParaRPr>
          </a:p>
        </p:txBody>
      </p:sp>
      <p:sp>
        <p:nvSpPr>
          <p:cNvPr id="11" name="TextBox 10"/>
          <p:cNvSpPr txBox="1"/>
          <p:nvPr/>
        </p:nvSpPr>
        <p:spPr>
          <a:xfrm>
            <a:off x="304800" y="32004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Convenience sample</a:t>
            </a:r>
            <a:endParaRPr lang="en-US" sz="3200" dirty="0">
              <a:solidFill>
                <a:srgbClr val="0070C0"/>
              </a:solidFill>
            </a:endParaRPr>
          </a:p>
        </p:txBody>
      </p:sp>
      <p:sp>
        <p:nvSpPr>
          <p:cNvPr id="12" name="TextBox 11"/>
          <p:cNvSpPr txBox="1"/>
          <p:nvPr/>
        </p:nvSpPr>
        <p:spPr>
          <a:xfrm>
            <a:off x="4572000" y="32766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cluster sample</a:t>
            </a:r>
            <a:endParaRPr lang="en-US" sz="3200" dirty="0">
              <a:solidFill>
                <a:srgbClr val="0070C0"/>
              </a:solidFill>
            </a:endParaRPr>
          </a:p>
        </p:txBody>
      </p:sp>
      <p:sp>
        <p:nvSpPr>
          <p:cNvPr id="13" name="TextBox 12"/>
          <p:cNvSpPr txBox="1"/>
          <p:nvPr/>
        </p:nvSpPr>
        <p:spPr>
          <a:xfrm>
            <a:off x="1828800" y="38862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Systematic sample</a:t>
            </a:r>
            <a:endParaRPr lang="en-US" sz="3200" dirty="0">
              <a:solidFill>
                <a:srgbClr val="0070C0"/>
              </a:solidFill>
            </a:endParaRPr>
          </a:p>
        </p:txBody>
      </p:sp>
      <p:sp>
        <p:nvSpPr>
          <p:cNvPr id="8" name="TextBox 7"/>
          <p:cNvSpPr txBox="1"/>
          <p:nvPr/>
        </p:nvSpPr>
        <p:spPr>
          <a:xfrm>
            <a:off x="403746" y="4549"/>
            <a:ext cx="6705600" cy="707886"/>
          </a:xfrm>
          <a:prstGeom prst="rect">
            <a:avLst/>
          </a:prstGeom>
          <a:noFill/>
        </p:spPr>
        <p:txBody>
          <a:bodyPr wrap="square" rtlCol="0">
            <a:spAutoFit/>
          </a:bodyPr>
          <a:lstStyle/>
          <a:p>
            <a:r>
              <a:rPr lang="en-US" sz="4000" b="1" i="1" dirty="0" smtClean="0">
                <a:solidFill>
                  <a:srgbClr val="0070C0"/>
                </a:solidFill>
                <a:latin typeface="Times New Roman" pitchFamily="18" charset="0"/>
                <a:cs typeface="Times New Roman" pitchFamily="18" charset="0"/>
              </a:rPr>
              <a:t>Name that sample!</a:t>
            </a:r>
            <a:endParaRPr lang="en-US" sz="4000" b="1"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3" presetClass="emph" presetSubtype="0" fill="hold" grpId="1" nodeType="clickEffect">
                                  <p:stCondLst>
                                    <p:cond delay="0"/>
                                  </p:stCondLst>
                                  <p:childTnLst>
                                    <p:animClr clrSpc="hsl" dir="cw">
                                      <p:cBhvr override="childStyle">
                                        <p:cTn id="18" dur="500" fill="hold"/>
                                        <p:tgtEl>
                                          <p:spTgt spid="12"/>
                                        </p:tgtEl>
                                        <p:attrNameLst>
                                          <p:attrName>style.color</p:attrName>
                                        </p:attrNameLst>
                                      </p:cBhvr>
                                      <p:by>
                                        <p:hsl h="10842353" s="0" l="0"/>
                                      </p:by>
                                    </p:animClr>
                                    <p:animClr clrSpc="hsl" dir="cw">
                                      <p:cBhvr>
                                        <p:cTn id="19" dur="500" fill="hold"/>
                                        <p:tgtEl>
                                          <p:spTgt spid="12"/>
                                        </p:tgtEl>
                                        <p:attrNameLst>
                                          <p:attrName>fillcolor</p:attrName>
                                        </p:attrNameLst>
                                      </p:cBhvr>
                                      <p:by>
                                        <p:hsl h="10842353" s="0" l="0"/>
                                      </p:by>
                                    </p:animClr>
                                    <p:animClr clrSpc="hsl" dir="cw">
                                      <p:cBhvr>
                                        <p:cTn id="20" dur="500" fill="hold"/>
                                        <p:tgtEl>
                                          <p:spTgt spid="12"/>
                                        </p:tgtEl>
                                        <p:attrNameLst>
                                          <p:attrName>stroke.color</p:attrName>
                                        </p:attrNameLst>
                                      </p:cBhvr>
                                      <p:by>
                                        <p:hsl h="10842353" s="0" l="0"/>
                                      </p:by>
                                    </p:animClr>
                                    <p:set>
                                      <p:cBhvr>
                                        <p:cTn id="21" dur="500" fill="hold"/>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2" grpId="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609600"/>
            <a:ext cx="5410200" cy="1446550"/>
          </a:xfrm>
          <a:prstGeom prst="rect">
            <a:avLst/>
          </a:prstGeom>
          <a:noFill/>
        </p:spPr>
        <p:txBody>
          <a:bodyPr wrap="square" rtlCol="0">
            <a:spAutoFit/>
          </a:bodyPr>
          <a:lstStyle/>
          <a:p>
            <a:r>
              <a:rPr lang="en-US" sz="4400" dirty="0" smtClean="0">
                <a:solidFill>
                  <a:srgbClr val="0070C0"/>
                </a:solidFill>
                <a:latin typeface="Times New Roman" pitchFamily="18" charset="0"/>
                <a:cs typeface="Times New Roman" pitchFamily="18" charset="0"/>
              </a:rPr>
              <a:t>Sampling Methods!</a:t>
            </a:r>
          </a:p>
          <a:p>
            <a:pPr algn="ctr"/>
            <a:endParaRPr lang="en-US" sz="4400" dirty="0">
              <a:latin typeface="Times New Roman" pitchFamily="18" charset="0"/>
              <a:cs typeface="Times New Roman" pitchFamily="18" charset="0"/>
            </a:endParaRPr>
          </a:p>
        </p:txBody>
      </p:sp>
      <p:sp>
        <p:nvSpPr>
          <p:cNvPr id="7" name="TextBox 6"/>
          <p:cNvSpPr txBox="1"/>
          <p:nvPr/>
        </p:nvSpPr>
        <p:spPr>
          <a:xfrm>
            <a:off x="381000" y="1600200"/>
            <a:ext cx="8458200" cy="1754326"/>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How a sample is selected is a pretty big deal – it can mean the difference between making your statistics meaningful or not… </a:t>
            </a:r>
          </a:p>
        </p:txBody>
      </p:sp>
      <p:sp>
        <p:nvSpPr>
          <p:cNvPr id="6" name="TextBox 5"/>
          <p:cNvSpPr txBox="1"/>
          <p:nvPr/>
        </p:nvSpPr>
        <p:spPr>
          <a:xfrm>
            <a:off x="381000" y="3657600"/>
            <a:ext cx="8458200" cy="2308324"/>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The key is </a:t>
            </a:r>
            <a:r>
              <a:rPr lang="en-US" sz="3600" b="1" dirty="0" smtClean="0">
                <a:latin typeface="Times New Roman" pitchFamily="18" charset="0"/>
                <a:cs typeface="Times New Roman" pitchFamily="18" charset="0"/>
              </a:rPr>
              <a:t>selecting randomly</a:t>
            </a:r>
            <a:r>
              <a:rPr lang="en-US" sz="3600" dirty="0" smtClean="0">
                <a:latin typeface="Times New Roman" pitchFamily="18" charset="0"/>
                <a:cs typeface="Times New Roman" pitchFamily="18" charset="0"/>
              </a:rPr>
              <a:t>.  If it’s not random, it’s usually not worth a flip!  But there are several different ways to select a random sample… check it out!</a:t>
            </a:r>
          </a:p>
        </p:txBody>
      </p:sp>
    </p:spTree>
    <p:extLst>
      <p:ext uri="{BB962C8B-B14F-4D97-AF65-F5344CB8AC3E}">
        <p14:creationId xmlns:p14="http://schemas.microsoft.com/office/powerpoint/2010/main" val="1347951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685800"/>
            <a:ext cx="8458200" cy="1200329"/>
          </a:xfrm>
          <a:prstGeom prst="rect">
            <a:avLst/>
          </a:prstGeom>
          <a:noFill/>
        </p:spPr>
        <p:txBody>
          <a:bodyPr wrap="square" rtlCol="0">
            <a:spAutoFit/>
          </a:bodyPr>
          <a:lstStyle/>
          <a:p>
            <a:r>
              <a:rPr lang="en-US" sz="3600" dirty="0" smtClean="0">
                <a:latin typeface="Times New Roman" pitchFamily="18" charset="0"/>
                <a:cs typeface="Times New Roman" pitchFamily="18" charset="0"/>
              </a:rPr>
              <a:t>A radio DJ asks people to call in and give their opinion of the station’s new playlist.</a:t>
            </a:r>
          </a:p>
        </p:txBody>
      </p:sp>
      <p:sp>
        <p:nvSpPr>
          <p:cNvPr id="9" name="TextBox 8"/>
          <p:cNvSpPr txBox="1"/>
          <p:nvPr/>
        </p:nvSpPr>
        <p:spPr>
          <a:xfrm>
            <a:off x="304800" y="25908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Simple random sample</a:t>
            </a:r>
            <a:endParaRPr lang="en-US" sz="3200" dirty="0">
              <a:solidFill>
                <a:srgbClr val="0070C0"/>
              </a:solidFill>
            </a:endParaRPr>
          </a:p>
        </p:txBody>
      </p:sp>
      <p:sp>
        <p:nvSpPr>
          <p:cNvPr id="10" name="TextBox 9"/>
          <p:cNvSpPr txBox="1"/>
          <p:nvPr/>
        </p:nvSpPr>
        <p:spPr>
          <a:xfrm>
            <a:off x="4495800" y="2590800"/>
            <a:ext cx="46482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Cluster sample</a:t>
            </a:r>
            <a:endParaRPr lang="en-US" sz="3200" dirty="0">
              <a:solidFill>
                <a:srgbClr val="0070C0"/>
              </a:solidFill>
            </a:endParaRPr>
          </a:p>
        </p:txBody>
      </p:sp>
      <p:sp>
        <p:nvSpPr>
          <p:cNvPr id="11" name="TextBox 10"/>
          <p:cNvSpPr txBox="1"/>
          <p:nvPr/>
        </p:nvSpPr>
        <p:spPr>
          <a:xfrm>
            <a:off x="304800" y="32004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Convenience sample</a:t>
            </a:r>
            <a:endParaRPr lang="en-US" sz="3200" dirty="0">
              <a:solidFill>
                <a:srgbClr val="0070C0"/>
              </a:solidFill>
            </a:endParaRPr>
          </a:p>
        </p:txBody>
      </p:sp>
      <p:sp>
        <p:nvSpPr>
          <p:cNvPr id="12" name="TextBox 11"/>
          <p:cNvSpPr txBox="1"/>
          <p:nvPr/>
        </p:nvSpPr>
        <p:spPr>
          <a:xfrm>
            <a:off x="4572000" y="3276600"/>
            <a:ext cx="4572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Voluntary response sample</a:t>
            </a:r>
            <a:endParaRPr lang="en-US" sz="3200" dirty="0">
              <a:solidFill>
                <a:srgbClr val="0070C0"/>
              </a:solidFill>
            </a:endParaRPr>
          </a:p>
        </p:txBody>
      </p:sp>
      <p:sp>
        <p:nvSpPr>
          <p:cNvPr id="13" name="TextBox 12"/>
          <p:cNvSpPr txBox="1"/>
          <p:nvPr/>
        </p:nvSpPr>
        <p:spPr>
          <a:xfrm>
            <a:off x="1828800" y="38862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Systematic sample</a:t>
            </a:r>
            <a:endParaRPr lang="en-US" sz="3200" dirty="0">
              <a:solidFill>
                <a:srgbClr val="0070C0"/>
              </a:solidFill>
            </a:endParaRPr>
          </a:p>
        </p:txBody>
      </p:sp>
      <p:sp>
        <p:nvSpPr>
          <p:cNvPr id="8" name="TextBox 7"/>
          <p:cNvSpPr txBox="1"/>
          <p:nvPr/>
        </p:nvSpPr>
        <p:spPr>
          <a:xfrm>
            <a:off x="435591" y="76200"/>
            <a:ext cx="6705600" cy="707886"/>
          </a:xfrm>
          <a:prstGeom prst="rect">
            <a:avLst/>
          </a:prstGeom>
          <a:noFill/>
        </p:spPr>
        <p:txBody>
          <a:bodyPr wrap="square" rtlCol="0">
            <a:spAutoFit/>
          </a:bodyPr>
          <a:lstStyle/>
          <a:p>
            <a:r>
              <a:rPr lang="en-US" sz="4000" b="1" i="1" dirty="0" smtClean="0">
                <a:solidFill>
                  <a:srgbClr val="0070C0"/>
                </a:solidFill>
                <a:latin typeface="Times New Roman" pitchFamily="18" charset="0"/>
                <a:cs typeface="Times New Roman" pitchFamily="18" charset="0"/>
              </a:rPr>
              <a:t>Name that sample!</a:t>
            </a:r>
            <a:endParaRPr lang="en-US" sz="4000" b="1" i="1" dirty="0">
              <a:solidFill>
                <a:srgbClr val="0070C0"/>
              </a:solidFill>
            </a:endParaRPr>
          </a:p>
        </p:txBody>
      </p:sp>
    </p:spTree>
    <p:extLst>
      <p:ext uri="{BB962C8B-B14F-4D97-AF65-F5344CB8AC3E}">
        <p14:creationId xmlns:p14="http://schemas.microsoft.com/office/powerpoint/2010/main" val="708982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3" presetClass="emph" presetSubtype="0" fill="hold" grpId="1" nodeType="clickEffect">
                                  <p:stCondLst>
                                    <p:cond delay="0"/>
                                  </p:stCondLst>
                                  <p:childTnLst>
                                    <p:animClr clrSpc="hsl" dir="cw">
                                      <p:cBhvr override="childStyle">
                                        <p:cTn id="18" dur="500" fill="hold"/>
                                        <p:tgtEl>
                                          <p:spTgt spid="12"/>
                                        </p:tgtEl>
                                        <p:attrNameLst>
                                          <p:attrName>style.color</p:attrName>
                                        </p:attrNameLst>
                                      </p:cBhvr>
                                      <p:by>
                                        <p:hsl h="10842353" s="0" l="0"/>
                                      </p:by>
                                    </p:animClr>
                                    <p:animClr clrSpc="hsl" dir="cw">
                                      <p:cBhvr>
                                        <p:cTn id="19" dur="500" fill="hold"/>
                                        <p:tgtEl>
                                          <p:spTgt spid="12"/>
                                        </p:tgtEl>
                                        <p:attrNameLst>
                                          <p:attrName>fillcolor</p:attrName>
                                        </p:attrNameLst>
                                      </p:cBhvr>
                                      <p:by>
                                        <p:hsl h="10842353" s="0" l="0"/>
                                      </p:by>
                                    </p:animClr>
                                    <p:animClr clrSpc="hsl" dir="cw">
                                      <p:cBhvr>
                                        <p:cTn id="20" dur="500" fill="hold"/>
                                        <p:tgtEl>
                                          <p:spTgt spid="12"/>
                                        </p:tgtEl>
                                        <p:attrNameLst>
                                          <p:attrName>stroke.color</p:attrName>
                                        </p:attrNameLst>
                                      </p:cBhvr>
                                      <p:by>
                                        <p:hsl h="10842353" s="0" l="0"/>
                                      </p:by>
                                    </p:animClr>
                                    <p:set>
                                      <p:cBhvr>
                                        <p:cTn id="21" dur="500" fill="hold"/>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2" grpId="1"/>
      <p:bldP spid="1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838200"/>
            <a:ext cx="8686800" cy="1200329"/>
          </a:xfrm>
          <a:prstGeom prst="rect">
            <a:avLst/>
          </a:prstGeom>
          <a:noFill/>
        </p:spPr>
        <p:txBody>
          <a:bodyPr wrap="square" rtlCol="0">
            <a:spAutoFit/>
          </a:bodyPr>
          <a:lstStyle/>
          <a:p>
            <a:r>
              <a:rPr lang="en-US" sz="3600" dirty="0" smtClean="0">
                <a:latin typeface="Times New Roman" pitchFamily="18" charset="0"/>
                <a:cs typeface="Times New Roman" pitchFamily="18" charset="0"/>
              </a:rPr>
              <a:t>A researcher randomly selects and interviews fifty male and fifty female teachers.</a:t>
            </a:r>
          </a:p>
        </p:txBody>
      </p:sp>
      <p:sp>
        <p:nvSpPr>
          <p:cNvPr id="9" name="TextBox 8"/>
          <p:cNvSpPr txBox="1"/>
          <p:nvPr/>
        </p:nvSpPr>
        <p:spPr>
          <a:xfrm>
            <a:off x="457200" y="22860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Simple random sample</a:t>
            </a:r>
            <a:endParaRPr lang="en-US" sz="3200" dirty="0">
              <a:solidFill>
                <a:srgbClr val="0070C0"/>
              </a:solidFill>
            </a:endParaRPr>
          </a:p>
        </p:txBody>
      </p:sp>
      <p:sp>
        <p:nvSpPr>
          <p:cNvPr id="10" name="TextBox 9"/>
          <p:cNvSpPr txBox="1"/>
          <p:nvPr/>
        </p:nvSpPr>
        <p:spPr>
          <a:xfrm>
            <a:off x="4648200" y="22860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Stratified sample</a:t>
            </a:r>
            <a:endParaRPr lang="en-US" sz="3200" dirty="0">
              <a:solidFill>
                <a:srgbClr val="0070C0"/>
              </a:solidFill>
            </a:endParaRPr>
          </a:p>
        </p:txBody>
      </p:sp>
      <p:sp>
        <p:nvSpPr>
          <p:cNvPr id="11" name="TextBox 10"/>
          <p:cNvSpPr txBox="1"/>
          <p:nvPr/>
        </p:nvSpPr>
        <p:spPr>
          <a:xfrm>
            <a:off x="457200" y="28956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Convenience sample</a:t>
            </a:r>
            <a:endParaRPr lang="en-US" sz="3200" dirty="0">
              <a:solidFill>
                <a:srgbClr val="0070C0"/>
              </a:solidFill>
            </a:endParaRPr>
          </a:p>
        </p:txBody>
      </p:sp>
      <p:sp>
        <p:nvSpPr>
          <p:cNvPr id="12" name="TextBox 11"/>
          <p:cNvSpPr txBox="1"/>
          <p:nvPr/>
        </p:nvSpPr>
        <p:spPr>
          <a:xfrm>
            <a:off x="4724400" y="29718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cluster sample</a:t>
            </a:r>
            <a:endParaRPr lang="en-US" sz="3200" dirty="0">
              <a:solidFill>
                <a:srgbClr val="0070C0"/>
              </a:solidFill>
            </a:endParaRPr>
          </a:p>
        </p:txBody>
      </p:sp>
      <p:sp>
        <p:nvSpPr>
          <p:cNvPr id="13" name="TextBox 12"/>
          <p:cNvSpPr txBox="1"/>
          <p:nvPr/>
        </p:nvSpPr>
        <p:spPr>
          <a:xfrm>
            <a:off x="1981200" y="35814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Systematic sample</a:t>
            </a:r>
            <a:endParaRPr lang="en-US" sz="3200" dirty="0">
              <a:solidFill>
                <a:srgbClr val="0070C0"/>
              </a:solidFill>
            </a:endParaRPr>
          </a:p>
        </p:txBody>
      </p:sp>
      <p:sp>
        <p:nvSpPr>
          <p:cNvPr id="8" name="TextBox 7"/>
          <p:cNvSpPr txBox="1"/>
          <p:nvPr/>
        </p:nvSpPr>
        <p:spPr>
          <a:xfrm>
            <a:off x="457200" y="148511"/>
            <a:ext cx="6705600" cy="707886"/>
          </a:xfrm>
          <a:prstGeom prst="rect">
            <a:avLst/>
          </a:prstGeom>
          <a:noFill/>
        </p:spPr>
        <p:txBody>
          <a:bodyPr wrap="square" rtlCol="0">
            <a:spAutoFit/>
          </a:bodyPr>
          <a:lstStyle/>
          <a:p>
            <a:r>
              <a:rPr lang="en-US" sz="4000" b="1" i="1" dirty="0" smtClean="0">
                <a:solidFill>
                  <a:srgbClr val="0070C0"/>
                </a:solidFill>
                <a:latin typeface="Times New Roman" pitchFamily="18" charset="0"/>
                <a:cs typeface="Times New Roman" pitchFamily="18" charset="0"/>
              </a:rPr>
              <a:t>Name that sample!</a:t>
            </a:r>
            <a:endParaRPr lang="en-US" sz="4000" b="1"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3" presetClass="emph" presetSubtype="0" fill="hold" grpId="1" nodeType="clickEffect">
                                  <p:stCondLst>
                                    <p:cond delay="0"/>
                                  </p:stCondLst>
                                  <p:childTnLst>
                                    <p:animClr clrSpc="hsl" dir="cw">
                                      <p:cBhvr override="childStyle">
                                        <p:cTn id="18" dur="500" fill="hold"/>
                                        <p:tgtEl>
                                          <p:spTgt spid="10"/>
                                        </p:tgtEl>
                                        <p:attrNameLst>
                                          <p:attrName>style.color</p:attrName>
                                        </p:attrNameLst>
                                      </p:cBhvr>
                                      <p:by>
                                        <p:hsl h="10842353" s="0" l="0"/>
                                      </p:by>
                                    </p:animClr>
                                    <p:animClr clrSpc="hsl" dir="cw">
                                      <p:cBhvr>
                                        <p:cTn id="19" dur="500" fill="hold"/>
                                        <p:tgtEl>
                                          <p:spTgt spid="10"/>
                                        </p:tgtEl>
                                        <p:attrNameLst>
                                          <p:attrName>fillcolor</p:attrName>
                                        </p:attrNameLst>
                                      </p:cBhvr>
                                      <p:by>
                                        <p:hsl h="10842353" s="0" l="0"/>
                                      </p:by>
                                    </p:animClr>
                                    <p:animClr clrSpc="hsl" dir="cw">
                                      <p:cBhvr>
                                        <p:cTn id="20" dur="500" fill="hold"/>
                                        <p:tgtEl>
                                          <p:spTgt spid="10"/>
                                        </p:tgtEl>
                                        <p:attrNameLst>
                                          <p:attrName>stroke.color</p:attrName>
                                        </p:attrNameLst>
                                      </p:cBhvr>
                                      <p:by>
                                        <p:hsl h="10842353" s="0" l="0"/>
                                      </p:by>
                                    </p:animClr>
                                    <p:set>
                                      <p:cBhvr>
                                        <p:cTn id="21" dur="500" fill="hold"/>
                                        <p:tgtEl>
                                          <p:spTgt spid="10"/>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0" grpId="1"/>
      <p:bldP spid="11" grpId="0"/>
      <p:bldP spid="12" grpId="0"/>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777995"/>
            <a:ext cx="8458200" cy="1200329"/>
          </a:xfrm>
          <a:prstGeom prst="rect">
            <a:avLst/>
          </a:prstGeom>
          <a:noFill/>
        </p:spPr>
        <p:txBody>
          <a:bodyPr wrap="square" rtlCol="0">
            <a:spAutoFit/>
          </a:bodyPr>
          <a:lstStyle/>
          <a:p>
            <a:r>
              <a:rPr lang="en-US" sz="3600" dirty="0" smtClean="0">
                <a:latin typeface="Times New Roman" pitchFamily="18" charset="0"/>
                <a:cs typeface="Times New Roman" pitchFamily="18" charset="0"/>
              </a:rPr>
              <a:t>Every tenth student entering the basketball game is searched thoroughly.</a:t>
            </a:r>
          </a:p>
        </p:txBody>
      </p:sp>
      <p:sp>
        <p:nvSpPr>
          <p:cNvPr id="9" name="TextBox 8"/>
          <p:cNvSpPr txBox="1"/>
          <p:nvPr/>
        </p:nvSpPr>
        <p:spPr>
          <a:xfrm>
            <a:off x="381000" y="20574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Simple random sample</a:t>
            </a:r>
            <a:endParaRPr lang="en-US" sz="3200" dirty="0">
              <a:solidFill>
                <a:srgbClr val="0070C0"/>
              </a:solidFill>
            </a:endParaRPr>
          </a:p>
        </p:txBody>
      </p:sp>
      <p:sp>
        <p:nvSpPr>
          <p:cNvPr id="10" name="TextBox 9"/>
          <p:cNvSpPr txBox="1"/>
          <p:nvPr/>
        </p:nvSpPr>
        <p:spPr>
          <a:xfrm>
            <a:off x="4572000" y="20574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Stratified sample</a:t>
            </a:r>
            <a:endParaRPr lang="en-US" sz="3200" dirty="0">
              <a:solidFill>
                <a:srgbClr val="0070C0"/>
              </a:solidFill>
            </a:endParaRPr>
          </a:p>
        </p:txBody>
      </p:sp>
      <p:sp>
        <p:nvSpPr>
          <p:cNvPr id="11" name="TextBox 10"/>
          <p:cNvSpPr txBox="1"/>
          <p:nvPr/>
        </p:nvSpPr>
        <p:spPr>
          <a:xfrm>
            <a:off x="381000" y="26670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Convenience sample</a:t>
            </a:r>
            <a:endParaRPr lang="en-US" sz="3200" dirty="0">
              <a:solidFill>
                <a:srgbClr val="0070C0"/>
              </a:solidFill>
            </a:endParaRPr>
          </a:p>
        </p:txBody>
      </p:sp>
      <p:sp>
        <p:nvSpPr>
          <p:cNvPr id="12" name="TextBox 11"/>
          <p:cNvSpPr txBox="1"/>
          <p:nvPr/>
        </p:nvSpPr>
        <p:spPr>
          <a:xfrm>
            <a:off x="4648200" y="2743200"/>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cluster sample</a:t>
            </a:r>
            <a:endParaRPr lang="en-US" sz="3200" dirty="0">
              <a:solidFill>
                <a:srgbClr val="0070C0"/>
              </a:solidFill>
            </a:endParaRPr>
          </a:p>
        </p:txBody>
      </p:sp>
      <p:sp>
        <p:nvSpPr>
          <p:cNvPr id="13" name="TextBox 12"/>
          <p:cNvSpPr txBox="1"/>
          <p:nvPr/>
        </p:nvSpPr>
        <p:spPr>
          <a:xfrm>
            <a:off x="2286000" y="3409926"/>
            <a:ext cx="4191000" cy="584775"/>
          </a:xfrm>
          <a:prstGeom prst="rect">
            <a:avLst/>
          </a:prstGeom>
          <a:noFill/>
        </p:spPr>
        <p:txBody>
          <a:bodyPr wrap="square" rtlCol="0">
            <a:spAutoFit/>
          </a:bodyPr>
          <a:lstStyle/>
          <a:p>
            <a:r>
              <a:rPr lang="en-US" sz="3200" dirty="0" smtClean="0">
                <a:solidFill>
                  <a:srgbClr val="0070C0"/>
                </a:solidFill>
                <a:latin typeface="Times New Roman" pitchFamily="18" charset="0"/>
                <a:cs typeface="Times New Roman" pitchFamily="18" charset="0"/>
              </a:rPr>
              <a:t>Systematic sample</a:t>
            </a:r>
            <a:endParaRPr lang="en-US" sz="3200" dirty="0">
              <a:solidFill>
                <a:srgbClr val="0070C0"/>
              </a:solidFill>
            </a:endParaRPr>
          </a:p>
        </p:txBody>
      </p:sp>
      <p:sp>
        <p:nvSpPr>
          <p:cNvPr id="8" name="TextBox 7"/>
          <p:cNvSpPr txBox="1"/>
          <p:nvPr/>
        </p:nvSpPr>
        <p:spPr>
          <a:xfrm>
            <a:off x="381000" y="114835"/>
            <a:ext cx="6705600" cy="707886"/>
          </a:xfrm>
          <a:prstGeom prst="rect">
            <a:avLst/>
          </a:prstGeom>
          <a:noFill/>
        </p:spPr>
        <p:txBody>
          <a:bodyPr wrap="square" rtlCol="0">
            <a:spAutoFit/>
          </a:bodyPr>
          <a:lstStyle/>
          <a:p>
            <a:r>
              <a:rPr lang="en-US" sz="4000" b="1" i="1" dirty="0" smtClean="0">
                <a:solidFill>
                  <a:srgbClr val="0070C0"/>
                </a:solidFill>
                <a:latin typeface="Times New Roman" pitchFamily="18" charset="0"/>
                <a:cs typeface="Times New Roman" pitchFamily="18" charset="0"/>
              </a:rPr>
              <a:t>Name that sample!</a:t>
            </a:r>
            <a:endParaRPr lang="en-US" sz="4000" b="1"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3" presetClass="emph" presetSubtype="0" fill="hold" grpId="1" nodeType="clickEffect">
                                  <p:stCondLst>
                                    <p:cond delay="0"/>
                                  </p:stCondLst>
                                  <p:childTnLst>
                                    <p:animClr clrSpc="hsl" dir="cw">
                                      <p:cBhvr override="childStyle">
                                        <p:cTn id="18" dur="500" fill="hold"/>
                                        <p:tgtEl>
                                          <p:spTgt spid="13"/>
                                        </p:tgtEl>
                                        <p:attrNameLst>
                                          <p:attrName>style.color</p:attrName>
                                        </p:attrNameLst>
                                      </p:cBhvr>
                                      <p:by>
                                        <p:hsl h="10842353" s="0" l="0"/>
                                      </p:by>
                                    </p:animClr>
                                    <p:animClr clrSpc="hsl" dir="cw">
                                      <p:cBhvr>
                                        <p:cTn id="19" dur="500" fill="hold"/>
                                        <p:tgtEl>
                                          <p:spTgt spid="13"/>
                                        </p:tgtEl>
                                        <p:attrNameLst>
                                          <p:attrName>fillcolor</p:attrName>
                                        </p:attrNameLst>
                                      </p:cBhvr>
                                      <p:by>
                                        <p:hsl h="10842353" s="0" l="0"/>
                                      </p:by>
                                    </p:animClr>
                                    <p:animClr clrSpc="hsl" dir="cw">
                                      <p:cBhvr>
                                        <p:cTn id="20" dur="500" fill="hold"/>
                                        <p:tgtEl>
                                          <p:spTgt spid="13"/>
                                        </p:tgtEl>
                                        <p:attrNameLst>
                                          <p:attrName>stroke.color</p:attrName>
                                        </p:attrNameLst>
                                      </p:cBhvr>
                                      <p:by>
                                        <p:hsl h="10842353" s="0" l="0"/>
                                      </p:by>
                                    </p:animClr>
                                    <p:set>
                                      <p:cBhvr>
                                        <p:cTn id="21" dur="500" fill="hold"/>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3" grpId="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381000"/>
            <a:ext cx="8458200" cy="646331"/>
          </a:xfrm>
          <a:prstGeom prst="rect">
            <a:avLst/>
          </a:prstGeom>
          <a:noFill/>
        </p:spPr>
        <p:txBody>
          <a:bodyPr wrap="square" rtlCol="0">
            <a:spAutoFit/>
          </a:bodyPr>
          <a:lstStyle/>
          <a:p>
            <a:r>
              <a:rPr lang="en-US" sz="3600" b="1" u="sng" dirty="0" smtClean="0">
                <a:latin typeface="Times New Roman" pitchFamily="18" charset="0"/>
                <a:cs typeface="Times New Roman" pitchFamily="18" charset="0"/>
              </a:rPr>
              <a:t>Types of Bias in Survey Questions</a:t>
            </a:r>
          </a:p>
        </p:txBody>
      </p:sp>
      <p:sp>
        <p:nvSpPr>
          <p:cNvPr id="4" name="TextBox 3"/>
          <p:cNvSpPr txBox="1"/>
          <p:nvPr/>
        </p:nvSpPr>
        <p:spPr>
          <a:xfrm>
            <a:off x="457200" y="1219200"/>
            <a:ext cx="7924800" cy="1323439"/>
          </a:xfrm>
          <a:prstGeom prst="rect">
            <a:avLst/>
          </a:prstGeom>
          <a:noFill/>
        </p:spPr>
        <p:txBody>
          <a:bodyPr wrap="square" rtlCol="0">
            <a:spAutoFit/>
          </a:bodyPr>
          <a:lstStyle/>
          <a:p>
            <a:r>
              <a:rPr lang="en-US" sz="4000" dirty="0" smtClean="0">
                <a:latin typeface="Times New Roman" pitchFamily="18" charset="0"/>
                <a:cs typeface="Times New Roman" pitchFamily="18" charset="0"/>
              </a:rPr>
              <a:t>Bias – when a sample systematically favors one outcome</a:t>
            </a:r>
            <a:endParaRPr lang="en-US" sz="4000" dirty="0"/>
          </a:p>
        </p:txBody>
      </p:sp>
      <p:sp>
        <p:nvSpPr>
          <p:cNvPr id="2" name="TextBox 1"/>
          <p:cNvSpPr txBox="1"/>
          <p:nvPr/>
        </p:nvSpPr>
        <p:spPr>
          <a:xfrm>
            <a:off x="457200" y="3200400"/>
            <a:ext cx="8077200" cy="3046988"/>
          </a:xfrm>
          <a:prstGeom prst="rect">
            <a:avLst/>
          </a:prstGeom>
          <a:noFill/>
        </p:spPr>
        <p:txBody>
          <a:bodyPr wrap="square" rtlCol="0">
            <a:spAutoFit/>
          </a:bodyPr>
          <a:lstStyle/>
          <a:p>
            <a:r>
              <a:rPr lang="en-US" sz="2400" dirty="0" smtClean="0"/>
              <a:t>*BIAS CAN BE </a:t>
            </a:r>
            <a:r>
              <a:rPr lang="en-US" sz="2400" b="1" i="1" dirty="0" smtClean="0"/>
              <a:t>INTENTIONAL OR ACCIDENTAL! </a:t>
            </a:r>
          </a:p>
          <a:p>
            <a:endParaRPr lang="en-US" sz="2400" dirty="0"/>
          </a:p>
          <a:p>
            <a:r>
              <a:rPr lang="en-US" sz="2400" dirty="0" smtClean="0"/>
              <a:t>Sometimes the researcher may </a:t>
            </a:r>
            <a:r>
              <a:rPr lang="en-US" sz="2400" i="1" dirty="0" smtClean="0"/>
              <a:t>intentionally </a:t>
            </a:r>
            <a:r>
              <a:rPr lang="en-US" sz="2400" dirty="0" smtClean="0"/>
              <a:t>receive his/her sample in a way to get the results/data that they want!</a:t>
            </a:r>
          </a:p>
          <a:p>
            <a:endParaRPr lang="en-US" sz="2400" dirty="0"/>
          </a:p>
          <a:p>
            <a:r>
              <a:rPr lang="en-US" sz="2400" dirty="0" smtClean="0"/>
              <a:t>Sometimes they may take a sample and </a:t>
            </a:r>
            <a:r>
              <a:rPr lang="en-US" sz="2400" i="1" dirty="0" smtClean="0"/>
              <a:t>accidentally</a:t>
            </a:r>
            <a:r>
              <a:rPr lang="en-US" sz="2400" dirty="0" smtClean="0"/>
              <a:t> end up with biased results if that sample isn’t truly representative of the population! </a:t>
            </a:r>
            <a:endParaRPr lang="en-US" sz="2400" dirty="0"/>
          </a:p>
        </p:txBody>
      </p:sp>
    </p:spTree>
    <p:extLst>
      <p:ext uri="{BB962C8B-B14F-4D97-AF65-F5344CB8AC3E}">
        <p14:creationId xmlns:p14="http://schemas.microsoft.com/office/powerpoint/2010/main" val="1302609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458200" cy="1754326"/>
          </a:xfrm>
          <a:prstGeom prst="rect">
            <a:avLst/>
          </a:prstGeom>
          <a:noFill/>
        </p:spPr>
        <p:txBody>
          <a:bodyPr wrap="square" rtlCol="0">
            <a:spAutoFit/>
          </a:bodyPr>
          <a:lstStyle/>
          <a:p>
            <a:r>
              <a:rPr lang="en-US" sz="3600" b="1" u="sng" dirty="0" smtClean="0">
                <a:latin typeface="Times New Roman" panose="02020603050405020304" pitchFamily="18" charset="0"/>
                <a:cs typeface="Times New Roman" panose="02020603050405020304" pitchFamily="18" charset="0"/>
              </a:rPr>
              <a:t>Wording Bias </a:t>
            </a:r>
            <a:r>
              <a:rPr lang="en-US" sz="3600" dirty="0" smtClean="0">
                <a:latin typeface="Times New Roman" panose="02020603050405020304" pitchFamily="18" charset="0"/>
                <a:cs typeface="Times New Roman" panose="02020603050405020304" pitchFamily="18" charset="0"/>
              </a:rPr>
              <a:t>– occurs when the wording of a question affects the way that someone answers it</a:t>
            </a:r>
            <a:endParaRPr lang="en-US" sz="3600" dirty="0">
              <a:latin typeface="Times New Roman" panose="02020603050405020304" pitchFamily="18" charset="0"/>
              <a:cs typeface="Times New Roman" panose="02020603050405020304" pitchFamily="18" charset="0"/>
            </a:endParaRPr>
          </a:p>
        </p:txBody>
      </p:sp>
      <p:sp>
        <p:nvSpPr>
          <p:cNvPr id="3" name="Rectangle 2"/>
          <p:cNvSpPr/>
          <p:nvPr/>
        </p:nvSpPr>
        <p:spPr>
          <a:xfrm>
            <a:off x="457200" y="2438400"/>
            <a:ext cx="8001000" cy="3785652"/>
          </a:xfrm>
          <a:prstGeom prst="rect">
            <a:avLst/>
          </a:prstGeom>
        </p:spPr>
        <p:txBody>
          <a:bodyPr wrap="square">
            <a:spAutoFit/>
          </a:bodyPr>
          <a:lstStyle/>
          <a:p>
            <a:r>
              <a:rPr lang="en-US" sz="2000" b="1" u="sng" dirty="0" smtClean="0">
                <a:latin typeface="Times New Roman" pitchFamily="18" charset="0"/>
                <a:cs typeface="Times New Roman" pitchFamily="18" charset="0"/>
              </a:rPr>
              <a:t>EXAMPLE</a:t>
            </a:r>
            <a:r>
              <a:rPr lang="en-US" sz="2000" dirty="0" smtClean="0">
                <a:latin typeface="Times New Roman" pitchFamily="18" charset="0"/>
                <a:cs typeface="Times New Roman" pitchFamily="18" charset="0"/>
              </a:rPr>
              <a:t>: If you found a stranger’s wallet on the ground with $100 cash in it that that person worked really hard for, would you be a </a:t>
            </a:r>
            <a:r>
              <a:rPr lang="en-US" sz="2000" i="1" dirty="0" smtClean="0">
                <a:latin typeface="Times New Roman" pitchFamily="18" charset="0"/>
                <a:cs typeface="Times New Roman" pitchFamily="18" charset="0"/>
              </a:rPr>
              <a:t>good citizen </a:t>
            </a:r>
            <a:r>
              <a:rPr lang="en-US" sz="2000" dirty="0" smtClean="0">
                <a:latin typeface="Times New Roman" pitchFamily="18" charset="0"/>
                <a:cs typeface="Times New Roman" pitchFamily="18" charset="0"/>
              </a:rPr>
              <a:t>and return the wallet or would you be </a:t>
            </a:r>
            <a:r>
              <a:rPr lang="en-US" sz="2000" i="1" dirty="0" smtClean="0">
                <a:latin typeface="Times New Roman" pitchFamily="18" charset="0"/>
                <a:cs typeface="Times New Roman" pitchFamily="18" charset="0"/>
              </a:rPr>
              <a:t>selfish</a:t>
            </a:r>
            <a:r>
              <a:rPr lang="en-US" sz="2000" dirty="0" smtClean="0">
                <a:latin typeface="Times New Roman" pitchFamily="18" charset="0"/>
                <a:cs typeface="Times New Roman" pitchFamily="18" charset="0"/>
              </a:rPr>
              <a:t> and keep the money?</a:t>
            </a:r>
          </a:p>
          <a:p>
            <a:r>
              <a:rPr lang="en-US" sz="2000" dirty="0" smtClean="0">
                <a:latin typeface="Times New Roman" pitchFamily="18" charset="0"/>
                <a:cs typeface="Times New Roman" pitchFamily="18" charset="0"/>
              </a:rPr>
              <a:t>…Clearly, the researcher’s wording of the question will affect the way someone answers this question!</a:t>
            </a:r>
          </a:p>
          <a:p>
            <a:endParaRPr lang="en-US" sz="2000" dirty="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r>
              <a:rPr lang="en-US" sz="2000" b="1" u="sng" dirty="0" smtClean="0">
                <a:latin typeface="Times New Roman" pitchFamily="18" charset="0"/>
                <a:cs typeface="Times New Roman" pitchFamily="18" charset="0"/>
              </a:rPr>
              <a:t>EXAMPLE: </a:t>
            </a:r>
            <a:r>
              <a:rPr lang="en-US" sz="2000" dirty="0" smtClean="0">
                <a:latin typeface="Times New Roman" pitchFamily="18" charset="0"/>
                <a:cs typeface="Times New Roman" pitchFamily="18" charset="0"/>
              </a:rPr>
              <a:t>Have you traveled a lot recently?</a:t>
            </a:r>
            <a:endParaRPr lang="en-US" sz="2000" b="1" u="sng"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This one isn’t as obviously biased as the one before… but this question still counts as biased because it is TOO VAGUE! What counts as traveling? What counts as “a lot?” How recently are we talking here? The data will be biased when there isn’t a clear scale</a:t>
            </a:r>
          </a:p>
        </p:txBody>
      </p:sp>
    </p:spTree>
    <p:extLst>
      <p:ext uri="{BB962C8B-B14F-4D97-AF65-F5344CB8AC3E}">
        <p14:creationId xmlns:p14="http://schemas.microsoft.com/office/powerpoint/2010/main" val="36337860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381000"/>
            <a:ext cx="8534400" cy="1200329"/>
          </a:xfrm>
          <a:prstGeom prst="rect">
            <a:avLst/>
          </a:prstGeom>
          <a:noFill/>
        </p:spPr>
        <p:txBody>
          <a:bodyPr wrap="square" rtlCol="0">
            <a:spAutoFit/>
          </a:bodyPr>
          <a:lstStyle/>
          <a:p>
            <a:r>
              <a:rPr lang="en-US" sz="3600" b="1" u="sng" dirty="0" smtClean="0">
                <a:latin typeface="Times New Roman" pitchFamily="18" charset="0"/>
                <a:cs typeface="Times New Roman" pitchFamily="18" charset="0"/>
              </a:rPr>
              <a:t>Undercoverage bias </a:t>
            </a:r>
            <a:r>
              <a:rPr lang="en-US" sz="3600" dirty="0" smtClean="0">
                <a:latin typeface="Times New Roman" pitchFamily="18" charset="0"/>
                <a:cs typeface="Times New Roman" pitchFamily="18" charset="0"/>
              </a:rPr>
              <a:t>– occurs when the sample is not representative of the population</a:t>
            </a:r>
          </a:p>
        </p:txBody>
      </p:sp>
      <p:sp>
        <p:nvSpPr>
          <p:cNvPr id="2" name="TextBox 1"/>
          <p:cNvSpPr txBox="1"/>
          <p:nvPr/>
        </p:nvSpPr>
        <p:spPr>
          <a:xfrm>
            <a:off x="533400" y="2286000"/>
            <a:ext cx="7772400" cy="2677656"/>
          </a:xfrm>
          <a:prstGeom prst="rect">
            <a:avLst/>
          </a:prstGeom>
          <a:noFill/>
        </p:spPr>
        <p:txBody>
          <a:bodyPr wrap="square" rtlCol="0">
            <a:spAutoFit/>
          </a:bodyPr>
          <a:lstStyle/>
          <a:p>
            <a:r>
              <a:rPr lang="en-US" sz="2400" b="1" u="sng" dirty="0" smtClean="0"/>
              <a:t>EXAMPLE: </a:t>
            </a:r>
            <a:r>
              <a:rPr lang="en-US" sz="2400" dirty="0" smtClean="0"/>
              <a:t>Let’s say Mr. Enns wants to know if underclassmen should be allowed to go off campus for lunch. If he asks a sample of 50 seniors, they will probably respond that underclassmen should NOT be allowed to go off campus! This would be </a:t>
            </a:r>
            <a:r>
              <a:rPr lang="en-US" sz="2400" dirty="0" err="1" smtClean="0"/>
              <a:t>undercoverage</a:t>
            </a:r>
            <a:r>
              <a:rPr lang="en-US" sz="2400" dirty="0" smtClean="0"/>
              <a:t> because the other students at school (aka the underclassmen) are not being represented in this study!</a:t>
            </a:r>
            <a:endParaRPr lang="en-US" sz="2400" dirty="0"/>
          </a:p>
        </p:txBody>
      </p:sp>
    </p:spTree>
    <p:extLst>
      <p:ext uri="{BB962C8B-B14F-4D97-AF65-F5344CB8AC3E}">
        <p14:creationId xmlns:p14="http://schemas.microsoft.com/office/powerpoint/2010/main" val="6149834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685800"/>
            <a:ext cx="8153400" cy="1200329"/>
          </a:xfrm>
          <a:prstGeom prst="rect">
            <a:avLst/>
          </a:prstGeom>
          <a:noFill/>
        </p:spPr>
        <p:txBody>
          <a:bodyPr wrap="square" rtlCol="0">
            <a:spAutoFit/>
          </a:bodyPr>
          <a:lstStyle/>
          <a:p>
            <a:r>
              <a:rPr lang="en-US" sz="3600" b="1" u="sng" dirty="0" smtClean="0">
                <a:latin typeface="Times New Roman" pitchFamily="18" charset="0"/>
                <a:cs typeface="Times New Roman" pitchFamily="18" charset="0"/>
              </a:rPr>
              <a:t>Response bias </a:t>
            </a:r>
            <a:r>
              <a:rPr lang="en-US" sz="3600" dirty="0" smtClean="0">
                <a:latin typeface="Times New Roman" pitchFamily="18" charset="0"/>
                <a:cs typeface="Times New Roman" pitchFamily="18" charset="0"/>
              </a:rPr>
              <a:t>– occurs when survey respondents lie or misrepresent themselves</a:t>
            </a:r>
            <a:endParaRPr lang="en-US" sz="3600" dirty="0">
              <a:latin typeface="Times New Roman" pitchFamily="18" charset="0"/>
              <a:cs typeface="Times New Roman" pitchFamily="18" charset="0"/>
            </a:endParaRPr>
          </a:p>
        </p:txBody>
      </p:sp>
      <p:sp>
        <p:nvSpPr>
          <p:cNvPr id="3" name="TextBox 2"/>
          <p:cNvSpPr txBox="1"/>
          <p:nvPr/>
        </p:nvSpPr>
        <p:spPr>
          <a:xfrm>
            <a:off x="457200" y="2057400"/>
            <a:ext cx="8153400" cy="3785652"/>
          </a:xfrm>
          <a:prstGeom prst="rect">
            <a:avLst/>
          </a:prstGeom>
          <a:noFill/>
        </p:spPr>
        <p:txBody>
          <a:bodyPr wrap="square" rtlCol="0">
            <a:spAutoFit/>
          </a:bodyPr>
          <a:lstStyle/>
          <a:p>
            <a:r>
              <a:rPr lang="en-US" sz="2000" b="1" u="sng" dirty="0" smtClean="0"/>
              <a:t>EXAMPLE: </a:t>
            </a:r>
            <a:r>
              <a:rPr lang="en-US" sz="2000" dirty="0" smtClean="0"/>
              <a:t>Let’s say I ask everyone in class to raise their hand if they’ve ever cheated on a test before. I’ve actually done this example in class before, here’s how it went….</a:t>
            </a:r>
          </a:p>
          <a:p>
            <a:endParaRPr lang="en-US" sz="2000" dirty="0" smtClean="0"/>
          </a:p>
          <a:p>
            <a:r>
              <a:rPr lang="en-US" sz="2000" dirty="0" smtClean="0"/>
              <a:t>Students looked around the room and a few people slowly raised their hands and everyone kind of laughed! I then asked those students to keep their hands raised if they had ever cheated on a test in MY class and EVERY TIME I ask this part EVERY SINGLE HAND goes down! Why???? I’d LIKE to think its because my students don’t cheat on my tests…. But what is probably happening is that my students don’t want to admit to ME that they’ve cheated on my tests! So I am receiving biased data because my students are choosing to lie/misrepresent themselves!</a:t>
            </a:r>
            <a:endParaRPr lang="en-US" sz="2000" dirty="0"/>
          </a:p>
        </p:txBody>
      </p:sp>
    </p:spTree>
    <p:extLst>
      <p:ext uri="{BB962C8B-B14F-4D97-AF65-F5344CB8AC3E}">
        <p14:creationId xmlns:p14="http://schemas.microsoft.com/office/powerpoint/2010/main" val="39649135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14400"/>
            <a:ext cx="8534400" cy="1200329"/>
          </a:xfrm>
          <a:prstGeom prst="rect">
            <a:avLst/>
          </a:prstGeom>
          <a:noFill/>
        </p:spPr>
        <p:txBody>
          <a:bodyPr wrap="square" rtlCol="0">
            <a:spAutoFit/>
          </a:bodyPr>
          <a:lstStyle/>
          <a:p>
            <a:r>
              <a:rPr lang="en-US" sz="3600" b="1" u="sng" dirty="0" err="1" smtClean="0">
                <a:latin typeface="Times New Roman" pitchFamily="18" charset="0"/>
                <a:cs typeface="Times New Roman" pitchFamily="18" charset="0"/>
              </a:rPr>
              <a:t>Nonresponse</a:t>
            </a:r>
            <a:r>
              <a:rPr lang="en-US" sz="3600" b="1" u="sng" dirty="0" smtClean="0">
                <a:latin typeface="Times New Roman" pitchFamily="18" charset="0"/>
                <a:cs typeface="Times New Roman" pitchFamily="18" charset="0"/>
              </a:rPr>
              <a:t> bias </a:t>
            </a:r>
            <a:r>
              <a:rPr lang="en-US" sz="3600" dirty="0" smtClean="0">
                <a:latin typeface="Times New Roman" pitchFamily="18" charset="0"/>
                <a:cs typeface="Times New Roman" pitchFamily="18" charset="0"/>
              </a:rPr>
              <a:t>– occurs an individual is chosen to participate, but refuses</a:t>
            </a:r>
          </a:p>
        </p:txBody>
      </p:sp>
      <p:sp>
        <p:nvSpPr>
          <p:cNvPr id="3" name="TextBox 2"/>
          <p:cNvSpPr txBox="1"/>
          <p:nvPr/>
        </p:nvSpPr>
        <p:spPr>
          <a:xfrm>
            <a:off x="533400" y="2590800"/>
            <a:ext cx="7848600" cy="1938992"/>
          </a:xfrm>
          <a:prstGeom prst="rect">
            <a:avLst/>
          </a:prstGeom>
          <a:noFill/>
        </p:spPr>
        <p:txBody>
          <a:bodyPr wrap="square" rtlCol="0">
            <a:spAutoFit/>
          </a:bodyPr>
          <a:lstStyle/>
          <a:p>
            <a:r>
              <a:rPr lang="en-US" sz="2400" b="1" u="sng" dirty="0" smtClean="0"/>
              <a:t>EXAMPLE: </a:t>
            </a:r>
            <a:r>
              <a:rPr lang="en-US" sz="2400" dirty="0" smtClean="0"/>
              <a:t>Have you ever sat down for a family meal only for the phone to ring?? Your parent gets up to answer the phone, only to immediately hang up and say it’s for some random political survey?? Your parents are engaging in NONRESPONSE bias because they are refusing to participate</a:t>
            </a:r>
            <a:endParaRPr lang="en-US" sz="2400" dirty="0"/>
          </a:p>
        </p:txBody>
      </p:sp>
    </p:spTree>
    <p:extLst>
      <p:ext uri="{BB962C8B-B14F-4D97-AF65-F5344CB8AC3E}">
        <p14:creationId xmlns:p14="http://schemas.microsoft.com/office/powerpoint/2010/main" val="29819300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76200"/>
            <a:ext cx="7696200" cy="1754326"/>
          </a:xfrm>
          <a:prstGeom prst="rect">
            <a:avLst/>
          </a:prstGeom>
          <a:noFill/>
        </p:spPr>
        <p:txBody>
          <a:bodyPr wrap="square" rtlCol="0">
            <a:spAutoFit/>
          </a:bodyPr>
          <a:lstStyle/>
          <a:p>
            <a:r>
              <a:rPr lang="en-US" sz="3600" b="1" u="sng" dirty="0" smtClean="0">
                <a:latin typeface="Times New Roman" pitchFamily="18" charset="0"/>
                <a:cs typeface="Times New Roman" pitchFamily="18" charset="0"/>
              </a:rPr>
              <a:t>Voluntary response bias </a:t>
            </a:r>
            <a:r>
              <a:rPr lang="en-US" sz="3600" dirty="0" smtClean="0">
                <a:latin typeface="Times New Roman" pitchFamily="18" charset="0"/>
                <a:cs typeface="Times New Roman" pitchFamily="18" charset="0"/>
              </a:rPr>
              <a:t>– occurs when people are asked to call or mail in their opinion</a:t>
            </a:r>
            <a:endParaRPr lang="en-US" sz="3600" dirty="0">
              <a:latin typeface="Times New Roman" pitchFamily="18" charset="0"/>
              <a:cs typeface="Times New Roman" pitchFamily="18" charset="0"/>
            </a:endParaRPr>
          </a:p>
        </p:txBody>
      </p:sp>
      <p:sp>
        <p:nvSpPr>
          <p:cNvPr id="3" name="TextBox 2"/>
          <p:cNvSpPr txBox="1"/>
          <p:nvPr/>
        </p:nvSpPr>
        <p:spPr>
          <a:xfrm>
            <a:off x="609600" y="1905000"/>
            <a:ext cx="7696200" cy="5078313"/>
          </a:xfrm>
          <a:prstGeom prst="rect">
            <a:avLst/>
          </a:prstGeom>
          <a:noFill/>
        </p:spPr>
        <p:txBody>
          <a:bodyPr wrap="square" rtlCol="0">
            <a:spAutoFit/>
          </a:bodyPr>
          <a:lstStyle/>
          <a:p>
            <a:r>
              <a:rPr lang="en-US" b="1" u="sng" dirty="0" smtClean="0"/>
              <a:t>EXAMPLE: </a:t>
            </a:r>
            <a:r>
              <a:rPr lang="en-US" dirty="0" smtClean="0"/>
              <a:t>Ever heard of the app “YELP?” Its where people can leave reviews on restaurants they go to. You’ve been to hundreds of restaurants in your life… how many Yelp reviews have you left? Want to know how many I’ve left? TWO. Of all the restaurants I’ve dined in, I’ve only left two yelp reviews. One of them was to give an excellent review to a restaurant that was extremely accommodating to my large group. Our server was kind and helpful and even gave us some free dessert. The ambiance was amazing. I was so passionately happy about my experience that I knew I had to leave a 5 star review.</a:t>
            </a:r>
          </a:p>
          <a:p>
            <a:r>
              <a:rPr lang="en-US" dirty="0" smtClean="0"/>
              <a:t>…..</a:t>
            </a:r>
            <a:r>
              <a:rPr lang="en-US" dirty="0" err="1" smtClean="0"/>
              <a:t>Wanna</a:t>
            </a:r>
            <a:r>
              <a:rPr lang="en-US" dirty="0" smtClean="0"/>
              <a:t> know about the other yelp review I left? It was for a restaurant that SUCKED. Like, the worst dining experience of my life. We had to wait on our table for over an hour (even though we had a reservation), our waiter was dismissive and rude, there were bugs all over the restaurant, our order was wrong and took so long to fix that I finally just cancelled my order. I was so mad that I wrote the review on the ride home and YALL I did not hold back sharing my feelings.</a:t>
            </a:r>
          </a:p>
          <a:p>
            <a:r>
              <a:rPr lang="en-US" dirty="0" smtClean="0"/>
              <a:t>^Both of these examples show VOLUNTARY RESPONSE BIAS! The kinds of people who CHOOSE to respond to a survey are ones who have STRONG OPINIONS one way or the other!</a:t>
            </a:r>
          </a:p>
        </p:txBody>
      </p:sp>
    </p:spTree>
    <p:extLst>
      <p:ext uri="{BB962C8B-B14F-4D97-AF65-F5344CB8AC3E}">
        <p14:creationId xmlns:p14="http://schemas.microsoft.com/office/powerpoint/2010/main" val="28261071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47800" y="2133600"/>
            <a:ext cx="6477000" cy="2862322"/>
          </a:xfrm>
          <a:prstGeom prst="rect">
            <a:avLst/>
          </a:prstGeom>
          <a:noFill/>
        </p:spPr>
        <p:txBody>
          <a:bodyPr wrap="square" rtlCol="0">
            <a:spAutoFit/>
          </a:bodyPr>
          <a:lstStyle/>
          <a:p>
            <a:pPr algn="ctr"/>
            <a:r>
              <a:rPr lang="en-US" sz="6000" b="1" dirty="0" smtClean="0"/>
              <a:t>NOW WORK ON YOUR HOMEWORK !!!!!</a:t>
            </a:r>
            <a:endParaRPr lang="en-US" sz="6000" b="1" dirty="0"/>
          </a:p>
        </p:txBody>
      </p:sp>
    </p:spTree>
    <p:extLst>
      <p:ext uri="{BB962C8B-B14F-4D97-AF65-F5344CB8AC3E}">
        <p14:creationId xmlns:p14="http://schemas.microsoft.com/office/powerpoint/2010/main" val="1780090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1981200"/>
            <a:ext cx="8458200" cy="2862322"/>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all individuals in the population have the same probability of being selected </a:t>
            </a:r>
          </a:p>
          <a:p>
            <a:pPr algn="ctr"/>
            <a:r>
              <a:rPr lang="en-US" sz="3600" b="1" dirty="0" smtClean="0">
                <a:latin typeface="Times New Roman" pitchFamily="18" charset="0"/>
                <a:cs typeface="Times New Roman" pitchFamily="18" charset="0"/>
              </a:rPr>
              <a:t>AND </a:t>
            </a:r>
          </a:p>
          <a:p>
            <a:pPr algn="ctr"/>
            <a:r>
              <a:rPr lang="en-US" sz="3600" dirty="0" smtClean="0">
                <a:latin typeface="Times New Roman" pitchFamily="18" charset="0"/>
                <a:cs typeface="Times New Roman" pitchFamily="18" charset="0"/>
              </a:rPr>
              <a:t>all groups of the sample size have the same probability of being selected</a:t>
            </a:r>
          </a:p>
        </p:txBody>
      </p:sp>
      <p:sp>
        <p:nvSpPr>
          <p:cNvPr id="5" name="TextBox 4"/>
          <p:cNvSpPr txBox="1"/>
          <p:nvPr/>
        </p:nvSpPr>
        <p:spPr>
          <a:xfrm>
            <a:off x="609600" y="838200"/>
            <a:ext cx="7543800"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In a </a:t>
            </a:r>
            <a:r>
              <a:rPr lang="en-US" sz="4000" b="1" i="1" dirty="0" smtClean="0">
                <a:latin typeface="Times New Roman" pitchFamily="18" charset="0"/>
                <a:cs typeface="Times New Roman" pitchFamily="18" charset="0"/>
              </a:rPr>
              <a:t>Simple random sample (SRS):</a:t>
            </a:r>
            <a:endParaRPr lang="en-US" sz="4000" b="1"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192" y="461159"/>
            <a:ext cx="5334000" cy="2308324"/>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Putting 100 kids’ names in a hat and picking out 10 is a </a:t>
            </a:r>
            <a:r>
              <a:rPr lang="en-US" sz="3600" b="1" dirty="0" smtClean="0">
                <a:latin typeface="Times New Roman" pitchFamily="18" charset="0"/>
                <a:cs typeface="Times New Roman" pitchFamily="18" charset="0"/>
              </a:rPr>
              <a:t>simple random sample (SRS)</a:t>
            </a:r>
          </a:p>
        </p:txBody>
      </p:sp>
      <p:sp>
        <p:nvSpPr>
          <p:cNvPr id="8" name="Rectangle 7"/>
          <p:cNvSpPr/>
          <p:nvPr/>
        </p:nvSpPr>
        <p:spPr>
          <a:xfrm>
            <a:off x="243696" y="3076575"/>
            <a:ext cx="4876800" cy="2862322"/>
          </a:xfrm>
          <a:prstGeom prst="rect">
            <a:avLst/>
          </a:prstGeom>
        </p:spPr>
        <p:txBody>
          <a:bodyPr wrap="square">
            <a:spAutoFit/>
          </a:bodyPr>
          <a:lstStyle/>
          <a:p>
            <a:pPr lvl="0" algn="ctr"/>
            <a:r>
              <a:rPr lang="en-US" sz="3600" dirty="0" smtClean="0">
                <a:latin typeface="Times New Roman" pitchFamily="18" charset="0"/>
                <a:cs typeface="Times New Roman" pitchFamily="18" charset="0"/>
              </a:rPr>
              <a:t>Putting 50 girls’ names in one hat and 50 boys’ names in another hat and picking out 5 of each – </a:t>
            </a:r>
            <a:r>
              <a:rPr lang="en-US" sz="3600" b="1" dirty="0" smtClean="0">
                <a:latin typeface="Times New Roman" pitchFamily="18" charset="0"/>
                <a:cs typeface="Times New Roman" pitchFamily="18" charset="0"/>
              </a:rPr>
              <a:t>NOT a SRS!!!!</a:t>
            </a:r>
          </a:p>
        </p:txBody>
      </p:sp>
      <p:pic>
        <p:nvPicPr>
          <p:cNvPr id="111618" name="Picture 2" descr="http://doyoumindifiknit.typepad.com/.a/6a00e54ef704a888330105365eae47970c-800wi"/>
          <p:cNvPicPr>
            <a:picLocks noChangeAspect="1" noChangeArrowheads="1"/>
          </p:cNvPicPr>
          <p:nvPr/>
        </p:nvPicPr>
        <p:blipFill>
          <a:blip r:embed="rId2" cstate="print"/>
          <a:srcRect/>
          <a:stretch>
            <a:fillRect/>
          </a:stretch>
        </p:blipFill>
        <p:spPr bwMode="auto">
          <a:xfrm>
            <a:off x="5334000" y="1143000"/>
            <a:ext cx="3201794" cy="386715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461159"/>
            <a:ext cx="5334000" cy="646331"/>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Why not???</a:t>
            </a:r>
          </a:p>
        </p:txBody>
      </p:sp>
      <p:sp>
        <p:nvSpPr>
          <p:cNvPr id="8" name="Rectangle 7"/>
          <p:cNvSpPr/>
          <p:nvPr/>
        </p:nvSpPr>
        <p:spPr>
          <a:xfrm>
            <a:off x="381000" y="1371600"/>
            <a:ext cx="8382000" cy="3416320"/>
          </a:xfrm>
          <a:prstGeom prst="rect">
            <a:avLst/>
          </a:prstGeom>
        </p:spPr>
        <p:txBody>
          <a:bodyPr wrap="square">
            <a:spAutoFit/>
          </a:bodyPr>
          <a:lstStyle/>
          <a:p>
            <a:pPr lvl="0" algn="ctr"/>
            <a:r>
              <a:rPr lang="en-US" sz="3600" dirty="0" smtClean="0">
                <a:latin typeface="Times New Roman" pitchFamily="18" charset="0"/>
                <a:cs typeface="Times New Roman" pitchFamily="18" charset="0"/>
              </a:rPr>
              <a:t>While every student has the same chance of being selected, </a:t>
            </a:r>
            <a:r>
              <a:rPr lang="en-US" sz="3600" i="1" dirty="0" smtClean="0">
                <a:latin typeface="Times New Roman" pitchFamily="18" charset="0"/>
                <a:cs typeface="Times New Roman" pitchFamily="18" charset="0"/>
              </a:rPr>
              <a:t>every group does not</a:t>
            </a:r>
            <a:r>
              <a:rPr lang="en-US" sz="3600" dirty="0" smtClean="0">
                <a:latin typeface="Times New Roman" pitchFamily="18" charset="0"/>
                <a:cs typeface="Times New Roman" pitchFamily="18" charset="0"/>
              </a:rPr>
              <a:t>… if you’re picking 10 students and you force there to be 5 girls and 5 boys, then there are groups that have no chance of being picked… like a group of 6 girls and 4 boys.</a:t>
            </a:r>
          </a:p>
        </p:txBody>
      </p:sp>
      <p:sp>
        <p:nvSpPr>
          <p:cNvPr id="5" name="Rectangle 4"/>
          <p:cNvSpPr/>
          <p:nvPr/>
        </p:nvSpPr>
        <p:spPr>
          <a:xfrm>
            <a:off x="228600" y="5052030"/>
            <a:ext cx="8382000" cy="1200329"/>
          </a:xfrm>
          <a:prstGeom prst="rect">
            <a:avLst/>
          </a:prstGeom>
        </p:spPr>
        <p:txBody>
          <a:bodyPr wrap="square">
            <a:spAutoFit/>
          </a:bodyPr>
          <a:lstStyle/>
          <a:p>
            <a:pPr lvl="0" algn="ctr"/>
            <a:r>
              <a:rPr lang="en-US" sz="3600" dirty="0" smtClean="0">
                <a:latin typeface="Times New Roman" pitchFamily="18" charset="0"/>
                <a:cs typeface="Times New Roman" pitchFamily="18" charset="0"/>
              </a:rPr>
              <a:t>The only way to get a true simple random sample is to keep the whole group together</a:t>
            </a:r>
            <a:r>
              <a:rPr lang="en-US" sz="3600" dirty="0" smtClean="0">
                <a:solidFill>
                  <a:srgbClr val="0070C0"/>
                </a:solidFill>
                <a:latin typeface="Times New Roman" pitchFamily="18" charset="0"/>
                <a:cs typeface="Times New Roman" pitchFamily="18" charset="0"/>
              </a:rPr>
              <a:t>.</a:t>
            </a:r>
          </a:p>
        </p:txBody>
      </p:sp>
    </p:spTree>
    <p:extLst>
      <p:ext uri="{BB962C8B-B14F-4D97-AF65-F5344CB8AC3E}">
        <p14:creationId xmlns:p14="http://schemas.microsoft.com/office/powerpoint/2010/main" val="2463896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914400"/>
            <a:ext cx="8686800" cy="3416320"/>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used when the researcher wants to highlight specific subgroups within the population - the researcher divides the entire target population into different subgroups, or </a:t>
            </a:r>
            <a:r>
              <a:rPr lang="en-US" sz="3600" i="1" dirty="0" smtClean="0">
                <a:latin typeface="Times New Roman" pitchFamily="18" charset="0"/>
                <a:cs typeface="Times New Roman" pitchFamily="18" charset="0"/>
              </a:rPr>
              <a:t>strata</a:t>
            </a:r>
            <a:r>
              <a:rPr lang="en-US" sz="3600" dirty="0" smtClean="0">
                <a:latin typeface="Times New Roman" pitchFamily="18" charset="0"/>
                <a:cs typeface="Times New Roman" pitchFamily="18" charset="0"/>
              </a:rPr>
              <a:t>, and then randomly selects the final subjects proportionally from the different strata.</a:t>
            </a:r>
          </a:p>
        </p:txBody>
      </p:sp>
      <p:sp>
        <p:nvSpPr>
          <p:cNvPr id="5" name="TextBox 4"/>
          <p:cNvSpPr txBox="1"/>
          <p:nvPr/>
        </p:nvSpPr>
        <p:spPr>
          <a:xfrm>
            <a:off x="304800" y="228600"/>
            <a:ext cx="6705600" cy="707886"/>
          </a:xfrm>
          <a:prstGeom prst="rect">
            <a:avLst/>
          </a:prstGeom>
          <a:noFill/>
        </p:spPr>
        <p:txBody>
          <a:bodyPr wrap="square" rtlCol="0">
            <a:spAutoFit/>
          </a:bodyPr>
          <a:lstStyle/>
          <a:p>
            <a:r>
              <a:rPr lang="en-US" sz="4000" b="1" i="1" dirty="0" smtClean="0">
                <a:latin typeface="Times New Roman" pitchFamily="18" charset="0"/>
                <a:cs typeface="Times New Roman" pitchFamily="18" charset="0"/>
              </a:rPr>
              <a:t>Stratified random sample:</a:t>
            </a:r>
            <a:endParaRPr lang="en-US" sz="4000" b="1" i="1" dirty="0"/>
          </a:p>
        </p:txBody>
      </p:sp>
      <p:pic>
        <p:nvPicPr>
          <p:cNvPr id="19458" name="Picture 2" descr="BGHS Uniform">
            <a:hlinkClick r:id="rId2"/>
          </p:cNvPr>
          <p:cNvPicPr>
            <a:picLocks noChangeAspect="1" noChangeArrowheads="1"/>
          </p:cNvPicPr>
          <p:nvPr/>
        </p:nvPicPr>
        <p:blipFill>
          <a:blip r:embed="rId3" cstate="print"/>
          <a:srcRect t="21333"/>
          <a:stretch>
            <a:fillRect/>
          </a:stretch>
        </p:blipFill>
        <p:spPr bwMode="auto">
          <a:xfrm>
            <a:off x="304800" y="4343400"/>
            <a:ext cx="3632415" cy="2143125"/>
          </a:xfrm>
          <a:prstGeom prst="rect">
            <a:avLst/>
          </a:prstGeom>
          <a:noFill/>
        </p:spPr>
      </p:pic>
      <p:pic>
        <p:nvPicPr>
          <p:cNvPr id="19462" name="Picture 6" descr="http://static2.bigstockphoto.com/thumbs/3/7/2/large2/27333692.jpg"/>
          <p:cNvPicPr>
            <a:picLocks noChangeAspect="1" noChangeArrowheads="1"/>
          </p:cNvPicPr>
          <p:nvPr/>
        </p:nvPicPr>
        <p:blipFill>
          <a:blip r:embed="rId4" cstate="print"/>
          <a:srcRect b="7210"/>
          <a:stretch>
            <a:fillRect/>
          </a:stretch>
        </p:blipFill>
        <p:spPr bwMode="auto">
          <a:xfrm>
            <a:off x="4876800" y="4343400"/>
            <a:ext cx="3276600" cy="215527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85800"/>
            <a:ext cx="8382000" cy="2308324"/>
          </a:xfrm>
          <a:prstGeom prst="rect">
            <a:avLst/>
          </a:prstGeom>
        </p:spPr>
        <p:txBody>
          <a:bodyPr wrap="square">
            <a:spAutoFit/>
          </a:bodyPr>
          <a:lstStyle/>
          <a:p>
            <a:pPr lvl="0" algn="ctr"/>
            <a:r>
              <a:rPr lang="en-US" sz="3600" dirty="0" smtClean="0">
                <a:latin typeface="Times New Roman" pitchFamily="18" charset="0"/>
                <a:cs typeface="Times New Roman" pitchFamily="18" charset="0"/>
              </a:rPr>
              <a:t>That example a minute ago?  The one with the 50 girls and 50 boys that were separated and we picked 5 of each? </a:t>
            </a:r>
          </a:p>
          <a:p>
            <a:pPr lvl="0" algn="ctr"/>
            <a:r>
              <a:rPr lang="en-US" sz="3600" dirty="0" smtClean="0">
                <a:latin typeface="Times New Roman" pitchFamily="18" charset="0"/>
                <a:cs typeface="Times New Roman" pitchFamily="18" charset="0"/>
              </a:rPr>
              <a:t>That’s a </a:t>
            </a:r>
            <a:r>
              <a:rPr lang="en-US" sz="3600" b="1" dirty="0" smtClean="0">
                <a:latin typeface="Times New Roman" pitchFamily="18" charset="0"/>
                <a:cs typeface="Times New Roman" pitchFamily="18" charset="0"/>
              </a:rPr>
              <a:t>stratified sample.</a:t>
            </a:r>
          </a:p>
        </p:txBody>
      </p:sp>
      <p:sp>
        <p:nvSpPr>
          <p:cNvPr id="5" name="Rectangle 4"/>
          <p:cNvSpPr/>
          <p:nvPr/>
        </p:nvSpPr>
        <p:spPr>
          <a:xfrm>
            <a:off x="228600" y="3429000"/>
            <a:ext cx="8382000" cy="2308324"/>
          </a:xfrm>
          <a:prstGeom prst="rect">
            <a:avLst/>
          </a:prstGeom>
        </p:spPr>
        <p:txBody>
          <a:bodyPr wrap="square">
            <a:spAutoFit/>
          </a:bodyPr>
          <a:lstStyle/>
          <a:p>
            <a:pPr lvl="0" algn="ctr"/>
            <a:r>
              <a:rPr lang="en-US" sz="3600" dirty="0" smtClean="0">
                <a:latin typeface="Times New Roman" pitchFamily="18" charset="0"/>
                <a:cs typeface="Times New Roman" pitchFamily="18" charset="0"/>
              </a:rPr>
              <a:t>Sometimes a stratified sample is actually better than a simple random sample… if you need to have opinions from all groups, like all 4 grade levels of students at FVHS.</a:t>
            </a:r>
          </a:p>
        </p:txBody>
      </p:sp>
    </p:spTree>
    <p:extLst>
      <p:ext uri="{BB962C8B-B14F-4D97-AF65-F5344CB8AC3E}">
        <p14:creationId xmlns:p14="http://schemas.microsoft.com/office/powerpoint/2010/main" val="26590929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1600200"/>
            <a:ext cx="8458200" cy="1754326"/>
          </a:xfrm>
          <a:prstGeom prst="rect">
            <a:avLst/>
          </a:prstGeom>
          <a:noFill/>
        </p:spPr>
        <p:txBody>
          <a:bodyPr wrap="square" rtlCol="0">
            <a:spAutoFit/>
          </a:bodyPr>
          <a:lstStyle/>
          <a:p>
            <a:pPr algn="ctr"/>
            <a:r>
              <a:rPr lang="en-US" sz="3600" dirty="0" smtClean="0">
                <a:latin typeface="Times New Roman" pitchFamily="18" charset="0"/>
                <a:cs typeface="Times New Roman" pitchFamily="18" charset="0"/>
              </a:rPr>
              <a:t>the researcher selects a number at random, n, and then selects every nth individual for the study.</a:t>
            </a:r>
          </a:p>
        </p:txBody>
      </p:sp>
      <p:sp>
        <p:nvSpPr>
          <p:cNvPr id="5" name="TextBox 4"/>
          <p:cNvSpPr txBox="1"/>
          <p:nvPr/>
        </p:nvSpPr>
        <p:spPr>
          <a:xfrm>
            <a:off x="533400" y="762000"/>
            <a:ext cx="6705600" cy="707886"/>
          </a:xfrm>
          <a:prstGeom prst="rect">
            <a:avLst/>
          </a:prstGeom>
          <a:noFill/>
        </p:spPr>
        <p:txBody>
          <a:bodyPr wrap="square" rtlCol="0">
            <a:spAutoFit/>
          </a:bodyPr>
          <a:lstStyle/>
          <a:p>
            <a:r>
              <a:rPr lang="en-US" sz="4000" b="1" i="1" dirty="0" smtClean="0">
                <a:latin typeface="Times New Roman" pitchFamily="18" charset="0"/>
                <a:cs typeface="Times New Roman" pitchFamily="18" charset="0"/>
              </a:rPr>
              <a:t>Systematic sample:</a:t>
            </a:r>
            <a:endParaRPr lang="en-US" sz="4000" b="1" i="1" dirty="0"/>
          </a:p>
        </p:txBody>
      </p:sp>
      <p:pic>
        <p:nvPicPr>
          <p:cNvPr id="18434" name="Picture 2" descr="http://takecareandlive.files.wordpress.com/2013/01/standing-in-line1.jpg"/>
          <p:cNvPicPr>
            <a:picLocks noChangeAspect="1" noChangeArrowheads="1"/>
          </p:cNvPicPr>
          <p:nvPr/>
        </p:nvPicPr>
        <p:blipFill>
          <a:blip r:embed="rId2" cstate="print"/>
          <a:srcRect/>
          <a:stretch>
            <a:fillRect/>
          </a:stretch>
        </p:blipFill>
        <p:spPr bwMode="auto">
          <a:xfrm>
            <a:off x="-838200" y="3581400"/>
            <a:ext cx="6248400" cy="3262872"/>
          </a:xfrm>
          <a:prstGeom prst="rect">
            <a:avLst/>
          </a:prstGeom>
          <a:noFill/>
        </p:spPr>
      </p:pic>
      <p:pic>
        <p:nvPicPr>
          <p:cNvPr id="6" name="Picture 2" descr="http://takecareandlive.files.wordpress.com/2013/01/standing-in-line1.jpg"/>
          <p:cNvPicPr>
            <a:picLocks noChangeAspect="1" noChangeArrowheads="1"/>
          </p:cNvPicPr>
          <p:nvPr/>
        </p:nvPicPr>
        <p:blipFill>
          <a:blip r:embed="rId3" cstate="print"/>
          <a:srcRect/>
          <a:stretch>
            <a:fillRect/>
          </a:stretch>
        </p:blipFill>
        <p:spPr bwMode="auto">
          <a:xfrm>
            <a:off x="5257800" y="3595128"/>
            <a:ext cx="3886200" cy="326287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85800"/>
            <a:ext cx="8382000" cy="1200329"/>
          </a:xfrm>
          <a:prstGeom prst="rect">
            <a:avLst/>
          </a:prstGeom>
        </p:spPr>
        <p:txBody>
          <a:bodyPr wrap="square">
            <a:spAutoFit/>
          </a:bodyPr>
          <a:lstStyle/>
          <a:p>
            <a:pPr lvl="0" algn="ctr"/>
            <a:r>
              <a:rPr lang="en-US" sz="3600" dirty="0" smtClean="0">
                <a:latin typeface="Times New Roman" pitchFamily="18" charset="0"/>
                <a:cs typeface="Times New Roman" pitchFamily="18" charset="0"/>
              </a:rPr>
              <a:t>OK, how about if I give every 4</a:t>
            </a:r>
            <a:r>
              <a:rPr lang="en-US" sz="3600" baseline="30000" dirty="0" smtClean="0">
                <a:latin typeface="Times New Roman" pitchFamily="18" charset="0"/>
                <a:cs typeface="Times New Roman" pitchFamily="18" charset="0"/>
              </a:rPr>
              <a:t>th</a:t>
            </a:r>
            <a:r>
              <a:rPr lang="en-US" sz="3600" dirty="0" smtClean="0">
                <a:latin typeface="Times New Roman" pitchFamily="18" charset="0"/>
                <a:cs typeface="Times New Roman" pitchFamily="18" charset="0"/>
              </a:rPr>
              <a:t> student who walks through the door extra credit???</a:t>
            </a:r>
          </a:p>
        </p:txBody>
      </p:sp>
      <p:sp>
        <p:nvSpPr>
          <p:cNvPr id="5" name="Rectangle 4"/>
          <p:cNvSpPr/>
          <p:nvPr/>
        </p:nvSpPr>
        <p:spPr>
          <a:xfrm>
            <a:off x="228600" y="3429000"/>
            <a:ext cx="8382000" cy="1754326"/>
          </a:xfrm>
          <a:prstGeom prst="rect">
            <a:avLst/>
          </a:prstGeom>
        </p:spPr>
        <p:txBody>
          <a:bodyPr wrap="square">
            <a:spAutoFit/>
          </a:bodyPr>
          <a:lstStyle/>
          <a:p>
            <a:pPr lvl="0" algn="ctr"/>
            <a:r>
              <a:rPr lang="en-US" sz="3600" dirty="0" smtClean="0">
                <a:latin typeface="Times New Roman" pitchFamily="18" charset="0"/>
                <a:cs typeface="Times New Roman" pitchFamily="18" charset="0"/>
              </a:rPr>
              <a:t>That’s a systematic sample… </a:t>
            </a:r>
            <a:r>
              <a:rPr lang="en-US" sz="3600" b="1" dirty="0" smtClean="0">
                <a:latin typeface="Times New Roman" pitchFamily="18" charset="0"/>
                <a:cs typeface="Times New Roman" pitchFamily="18" charset="0"/>
              </a:rPr>
              <a:t>as long as </a:t>
            </a:r>
            <a:r>
              <a:rPr lang="en-US" sz="3600" dirty="0" smtClean="0">
                <a:latin typeface="Times New Roman" pitchFamily="18" charset="0"/>
                <a:cs typeface="Times New Roman" pitchFamily="18" charset="0"/>
              </a:rPr>
              <a:t>I select </a:t>
            </a:r>
            <a:r>
              <a:rPr lang="en-US" sz="3600" i="1" dirty="0" smtClean="0">
                <a:latin typeface="Times New Roman" pitchFamily="18" charset="0"/>
                <a:cs typeface="Times New Roman" pitchFamily="18" charset="0"/>
              </a:rPr>
              <a:t>either the number 4 or the place I start in line randomly.</a:t>
            </a:r>
          </a:p>
        </p:txBody>
      </p:sp>
    </p:spTree>
    <p:extLst>
      <p:ext uri="{BB962C8B-B14F-4D97-AF65-F5344CB8AC3E}">
        <p14:creationId xmlns:p14="http://schemas.microsoft.com/office/powerpoint/2010/main" val="41303757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1602</TotalTime>
  <Words>1804</Words>
  <Application>Microsoft Office PowerPoint</Application>
  <PresentationFormat>On-screen Show (4:3)</PresentationFormat>
  <Paragraphs>111</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 Core Math III Unit 1:  STATISTICS!</dc:title>
  <dc:creator>cbarber</dc:creator>
  <cp:lastModifiedBy>Caroline Norris</cp:lastModifiedBy>
  <cp:revision>183</cp:revision>
  <dcterms:created xsi:type="dcterms:W3CDTF">2013-05-14T13:42:16Z</dcterms:created>
  <dcterms:modified xsi:type="dcterms:W3CDTF">2018-05-22T17:52:20Z</dcterms:modified>
</cp:coreProperties>
</file>